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Suivie &amp; Evaluation des activités du CDN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2400" b="1" dirty="0" smtClean="0"/>
              <a:t>Mouvement panafricain de rejet du franc CFA</a:t>
            </a:r>
            <a:endParaRPr lang="fr-FR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475989" y="1127342"/>
            <a:ext cx="11235847" cy="20041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893479" y="1188211"/>
            <a:ext cx="1766100" cy="184974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626802" y="936610"/>
            <a:ext cx="66127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MPR-F CFA</a:t>
            </a:r>
            <a:endParaRPr lang="fr-FR" sz="9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5990" y="2506270"/>
            <a:ext cx="8918532" cy="581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Mali, Sénégal, Niger, Côte d’Ivoire, Burkina Faso, Tchad, Togo, Bénin, Cameroun, Centrafrique, Congo, Guinée Equatoriale, Guinée Bissau, </a:t>
            </a:r>
            <a:r>
              <a:rPr lang="fr-FR" dirty="0" smtClean="0"/>
              <a:t>Gabon, Comores</a:t>
            </a:r>
            <a:r>
              <a:rPr lang="fr-FR" dirty="0"/>
              <a:t>.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8518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Rencontres &amp; échanges d’idées avec les OSC et les acteurs syndicaux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4088" y="2603500"/>
            <a:ext cx="10471759" cy="3416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>
                <a:latin typeface="Euphemia" panose="020B0503040102020104" pitchFamily="34" charset="0"/>
              </a:rPr>
              <a:t>L’union fait la force, unis on gagne tout mais divisés on </a:t>
            </a:r>
            <a:r>
              <a:rPr lang="fr-FR" sz="2400" dirty="0" smtClean="0">
                <a:latin typeface="Euphemia" panose="020B0503040102020104" pitchFamily="34" charset="0"/>
              </a:rPr>
              <a:t>perd </a:t>
            </a:r>
            <a:r>
              <a:rPr lang="fr-FR" sz="2400" dirty="0">
                <a:latin typeface="Euphemia" panose="020B0503040102020104" pitchFamily="34" charset="0"/>
              </a:rPr>
              <a:t>tout.</a:t>
            </a:r>
          </a:p>
          <a:p>
            <a:pPr marL="0" indent="0" algn="just">
              <a:buNone/>
            </a:pPr>
            <a:r>
              <a:rPr lang="fr-FR" sz="2400" dirty="0">
                <a:latin typeface="Euphemia" panose="020B0503040102020104" pitchFamily="34" charset="0"/>
              </a:rPr>
              <a:t>Il est important que les OSC africaines participent </a:t>
            </a:r>
            <a:r>
              <a:rPr lang="fr-FR" sz="2400" dirty="0" smtClean="0">
                <a:latin typeface="Euphemia" panose="020B0503040102020104" pitchFamily="34" charset="0"/>
              </a:rPr>
              <a:t>activement </a:t>
            </a:r>
            <a:r>
              <a:rPr lang="fr-FR" sz="2400" dirty="0">
                <a:latin typeface="Euphemia" panose="020B0503040102020104" pitchFamily="34" charset="0"/>
              </a:rPr>
              <a:t>à la lutte </a:t>
            </a:r>
            <a:r>
              <a:rPr lang="fr-FR" sz="2400" dirty="0" smtClean="0">
                <a:latin typeface="Euphemia" panose="020B0503040102020104" pitchFamily="34" charset="0"/>
              </a:rPr>
              <a:t>contre </a:t>
            </a:r>
            <a:r>
              <a:rPr lang="fr-FR" sz="2400" dirty="0">
                <a:latin typeface="Euphemia" panose="020B0503040102020104" pitchFamily="34" charset="0"/>
              </a:rPr>
              <a:t>la monnaie coloniale et la </a:t>
            </a:r>
            <a:r>
              <a:rPr lang="fr-FR" sz="2400" dirty="0" smtClean="0">
                <a:latin typeface="Euphemia" panose="020B0503040102020104" pitchFamily="34" charset="0"/>
              </a:rPr>
              <a:t>promotion </a:t>
            </a:r>
            <a:r>
              <a:rPr lang="fr-FR" sz="2400" dirty="0">
                <a:latin typeface="Euphemia" panose="020B0503040102020104" pitchFamily="34" charset="0"/>
              </a:rPr>
              <a:t>de la bonne gouvernance.</a:t>
            </a:r>
          </a:p>
          <a:p>
            <a:pPr marL="0" indent="0" algn="just">
              <a:buNone/>
            </a:pPr>
            <a:r>
              <a:rPr lang="fr-FR" sz="2400" dirty="0">
                <a:latin typeface="Euphemia" panose="020B0503040102020104" pitchFamily="34" charset="0"/>
              </a:rPr>
              <a:t>Les syndicats jouent un rôle important dans la marche de </a:t>
            </a:r>
            <a:r>
              <a:rPr lang="fr-FR" sz="2400" dirty="0" smtClean="0">
                <a:latin typeface="Euphemia" panose="020B0503040102020104" pitchFamily="34" charset="0"/>
              </a:rPr>
              <a:t>nos </a:t>
            </a:r>
            <a:r>
              <a:rPr lang="fr-FR" sz="2400" dirty="0">
                <a:latin typeface="Euphemia" panose="020B0503040102020104" pitchFamily="34" charset="0"/>
              </a:rPr>
              <a:t>nations, les avoir à nos côtés est indéniable dans </a:t>
            </a:r>
            <a:r>
              <a:rPr lang="fr-FR" sz="2400" dirty="0" smtClean="0">
                <a:latin typeface="Euphemia" panose="020B0503040102020104" pitchFamily="34" charset="0"/>
              </a:rPr>
              <a:t>l’atteinte </a:t>
            </a:r>
            <a:r>
              <a:rPr lang="fr-FR" sz="2400" dirty="0">
                <a:latin typeface="Euphemia" panose="020B0503040102020104" pitchFamily="34" charset="0"/>
              </a:rPr>
              <a:t>de nos objectifs.</a:t>
            </a:r>
          </a:p>
          <a:p>
            <a:pPr marL="0" indent="0" algn="just">
              <a:buNone/>
            </a:pPr>
            <a:r>
              <a:rPr lang="fr-FR" sz="2400" dirty="0">
                <a:latin typeface="Euphemia" panose="020B0503040102020104" pitchFamily="34" charset="0"/>
              </a:rPr>
              <a:t>A l’occasion le CDN partagera la Charte avec </a:t>
            </a:r>
            <a:r>
              <a:rPr lang="fr-FR" sz="2400" dirty="0" smtClean="0">
                <a:latin typeface="Euphemia" panose="020B0503040102020104" pitchFamily="34" charset="0"/>
              </a:rPr>
              <a:t>elles </a:t>
            </a:r>
            <a:r>
              <a:rPr lang="fr-FR" sz="2400" dirty="0">
                <a:latin typeface="Euphemia" panose="020B0503040102020104" pitchFamily="34" charset="0"/>
              </a:rPr>
              <a:t>et fera </a:t>
            </a:r>
            <a:r>
              <a:rPr lang="fr-FR" sz="2400" dirty="0" smtClean="0">
                <a:latin typeface="Euphemia" panose="020B0503040102020104" pitchFamily="34" charset="0"/>
              </a:rPr>
              <a:t>des </a:t>
            </a:r>
            <a:r>
              <a:rPr lang="fr-FR" sz="2400" dirty="0">
                <a:latin typeface="Euphemia" panose="020B0503040102020104" pitchFamily="34" charset="0"/>
              </a:rPr>
              <a:t>concessions pour un accompagnement conséquent.</a:t>
            </a:r>
          </a:p>
          <a:p>
            <a:pPr marL="0" indent="0" algn="just">
              <a:buNone/>
            </a:pPr>
            <a:endParaRPr lang="fr-FR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47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Rencontres &amp; échanges d’idées avec les OSC et les acteurs syndicaux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3776" y="2603500"/>
            <a:ext cx="10822488" cy="3416300"/>
          </a:xfrm>
        </p:spPr>
        <p:txBody>
          <a:bodyPr>
            <a:noAutofit/>
          </a:bodyPr>
          <a:lstStyle/>
          <a:p>
            <a:pPr algn="just"/>
            <a:r>
              <a:rPr lang="fr-FR" sz="2400" dirty="0">
                <a:latin typeface="Euphemia" panose="020B0503040102020104" pitchFamily="34" charset="0"/>
              </a:rPr>
              <a:t>Ces rencontres peuvent débutées après la mise du CDN </a:t>
            </a:r>
          </a:p>
          <a:p>
            <a:pPr algn="just"/>
            <a:r>
              <a:rPr lang="fr-FR" sz="2400" dirty="0">
                <a:latin typeface="Euphemia" panose="020B0503040102020104" pitchFamily="34" charset="0"/>
              </a:rPr>
              <a:t>mais deviennent surtout obligatoires après l’obtention du </a:t>
            </a:r>
            <a:r>
              <a:rPr lang="fr-FR" sz="2400" dirty="0" smtClean="0">
                <a:latin typeface="Euphemia" panose="020B0503040102020104" pitchFamily="34" charset="0"/>
              </a:rPr>
              <a:t>récépissé. </a:t>
            </a:r>
            <a:endParaRPr lang="fr-FR" sz="2400" dirty="0">
              <a:latin typeface="Euphemia" panose="020B0503040102020104" pitchFamily="34" charset="0"/>
            </a:endParaRPr>
          </a:p>
          <a:p>
            <a:pPr algn="just"/>
            <a:r>
              <a:rPr lang="fr-FR" sz="2400" dirty="0">
                <a:latin typeface="Euphemia" panose="020B0503040102020104" pitchFamily="34" charset="0"/>
              </a:rPr>
              <a:t>Le </a:t>
            </a:r>
            <a:r>
              <a:rPr lang="fr-FR" sz="2400" dirty="0" smtClean="0">
                <a:latin typeface="Euphemia" panose="020B0503040102020104" pitchFamily="34" charset="0"/>
              </a:rPr>
              <a:t>Secrétaire </a:t>
            </a:r>
            <a:r>
              <a:rPr lang="fr-FR" sz="2400" dirty="0">
                <a:latin typeface="Euphemia" panose="020B0503040102020104" pitchFamily="34" charset="0"/>
              </a:rPr>
              <a:t>aux relations extérieures est le mieux </a:t>
            </a:r>
            <a:r>
              <a:rPr lang="fr-FR" sz="2400" dirty="0" smtClean="0">
                <a:latin typeface="Euphemia" panose="020B0503040102020104" pitchFamily="34" charset="0"/>
              </a:rPr>
              <a:t>indiqué </a:t>
            </a:r>
            <a:r>
              <a:rPr lang="fr-FR" sz="2400" dirty="0">
                <a:latin typeface="Euphemia" panose="020B0503040102020104" pitchFamily="34" charset="0"/>
              </a:rPr>
              <a:t>pour </a:t>
            </a:r>
            <a:r>
              <a:rPr lang="fr-FR" sz="2400" dirty="0" smtClean="0">
                <a:latin typeface="Euphemia" panose="020B0503040102020104" pitchFamily="34" charset="0"/>
              </a:rPr>
              <a:t>suivre </a:t>
            </a:r>
            <a:r>
              <a:rPr lang="fr-FR" sz="2400" dirty="0">
                <a:latin typeface="Euphemia" panose="020B0503040102020104" pitchFamily="34" charset="0"/>
              </a:rPr>
              <a:t>ce dossier, </a:t>
            </a:r>
            <a:endParaRPr lang="fr-FR" sz="2400" dirty="0" smtClean="0">
              <a:latin typeface="Euphemia" panose="020B0503040102020104" pitchFamily="34" charset="0"/>
            </a:endParaRPr>
          </a:p>
          <a:p>
            <a:pPr algn="just"/>
            <a:r>
              <a:rPr lang="fr-FR" sz="2400" dirty="0" smtClean="0">
                <a:latin typeface="Euphemia" panose="020B0503040102020104" pitchFamily="34" charset="0"/>
              </a:rPr>
              <a:t>le </a:t>
            </a:r>
            <a:r>
              <a:rPr lang="fr-FR" sz="2400" dirty="0">
                <a:latin typeface="Euphemia" panose="020B0503040102020104" pitchFamily="34" charset="0"/>
              </a:rPr>
              <a:t>CDN peut associer à </a:t>
            </a:r>
            <a:r>
              <a:rPr lang="fr-FR" sz="2400" dirty="0" smtClean="0">
                <a:latin typeface="Euphemia" panose="020B0503040102020104" pitchFamily="34" charset="0"/>
              </a:rPr>
              <a:t>d’autres </a:t>
            </a:r>
            <a:r>
              <a:rPr lang="fr-FR" sz="2400" dirty="0">
                <a:latin typeface="Euphemia" panose="020B0503040102020104" pitchFamily="34" charset="0"/>
              </a:rPr>
              <a:t>personnes à lui s’il juge nécessaire et se fera le </a:t>
            </a:r>
            <a:r>
              <a:rPr lang="fr-FR" sz="2400" dirty="0" smtClean="0">
                <a:latin typeface="Euphemia" panose="020B0503040102020104" pitchFamily="34" charset="0"/>
              </a:rPr>
              <a:t>devoir </a:t>
            </a:r>
            <a:r>
              <a:rPr lang="fr-FR" sz="2400" dirty="0">
                <a:latin typeface="Euphemia" panose="020B0503040102020104" pitchFamily="34" charset="0"/>
              </a:rPr>
              <a:t>de fournir un compte rendu des différentes </a:t>
            </a:r>
            <a:r>
              <a:rPr lang="fr-FR" sz="2400" dirty="0" smtClean="0">
                <a:latin typeface="Euphemia" panose="020B0503040102020104" pitchFamily="34" charset="0"/>
              </a:rPr>
              <a:t>rencontres</a:t>
            </a:r>
            <a:endParaRPr lang="fr-FR" sz="2400" dirty="0">
              <a:latin typeface="Euphemia" panose="020B0503040102020104" pitchFamily="34" charset="0"/>
            </a:endParaRPr>
          </a:p>
          <a:p>
            <a:pPr algn="just"/>
            <a:r>
              <a:rPr lang="fr-FR" sz="2400" dirty="0">
                <a:latin typeface="Euphemia" panose="020B0503040102020104" pitchFamily="34" charset="0"/>
              </a:rPr>
              <a:t>et le document de partenariat.</a:t>
            </a:r>
          </a:p>
          <a:p>
            <a:pPr algn="just"/>
            <a:endParaRPr lang="fr-FR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40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/>
              <a:t>Rencontres et échanges d’idées avec les acteurs politiques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781" y="2290349"/>
            <a:ext cx="10797435" cy="3416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b="1" dirty="0">
                <a:latin typeface="Euphemia" panose="020B0503040102020104" pitchFamily="34" charset="0"/>
              </a:rPr>
              <a:t>Le rôle politique est primordial dans l’abandon de la </a:t>
            </a:r>
            <a:r>
              <a:rPr lang="fr-FR" sz="2400" b="1" dirty="0" smtClean="0">
                <a:latin typeface="Euphemia" panose="020B0503040102020104" pitchFamily="34" charset="0"/>
              </a:rPr>
              <a:t>monnaie </a:t>
            </a:r>
            <a:r>
              <a:rPr lang="fr-FR" sz="2400" b="1" dirty="0">
                <a:latin typeface="Euphemia" panose="020B0503040102020104" pitchFamily="34" charset="0"/>
              </a:rPr>
              <a:t>coloniale et la promotion de la bonne </a:t>
            </a:r>
            <a:r>
              <a:rPr lang="fr-FR" sz="2400" b="1" dirty="0" smtClean="0">
                <a:latin typeface="Euphemia" panose="020B0503040102020104" pitchFamily="34" charset="0"/>
              </a:rPr>
              <a:t>gouvernance</a:t>
            </a:r>
            <a:r>
              <a:rPr lang="fr-FR" sz="2400" b="1" dirty="0">
                <a:latin typeface="Euphemia" panose="020B0503040102020104" pitchFamily="34" charset="0"/>
              </a:rPr>
              <a:t>. Nous avons l’obligation d’échanger avec </a:t>
            </a:r>
            <a:r>
              <a:rPr lang="fr-FR" sz="2400" b="1" dirty="0" smtClean="0">
                <a:latin typeface="Euphemia" panose="020B0503040102020104" pitchFamily="34" charset="0"/>
              </a:rPr>
              <a:t>eux, leur </a:t>
            </a:r>
            <a:r>
              <a:rPr lang="fr-FR" sz="2400" b="1" dirty="0">
                <a:latin typeface="Euphemia" panose="020B0503040102020104" pitchFamily="34" charset="0"/>
              </a:rPr>
              <a:t>soutien est important.</a:t>
            </a:r>
          </a:p>
          <a:p>
            <a:pPr algn="just"/>
            <a:r>
              <a:rPr lang="fr-FR" sz="2400" dirty="0">
                <a:latin typeface="Euphemia" panose="020B0503040102020104" pitchFamily="34" charset="0"/>
              </a:rPr>
              <a:t>Ces rencontres peuvent débutées après la mise du CDN </a:t>
            </a:r>
          </a:p>
          <a:p>
            <a:pPr algn="just"/>
            <a:r>
              <a:rPr lang="fr-FR" sz="2400" dirty="0">
                <a:latin typeface="Euphemia" panose="020B0503040102020104" pitchFamily="34" charset="0"/>
              </a:rPr>
              <a:t>mais deviennent surtout obligatoires après l’obtention du </a:t>
            </a:r>
            <a:r>
              <a:rPr lang="fr-FR" sz="2400" dirty="0" smtClean="0">
                <a:latin typeface="Euphemia" panose="020B0503040102020104" pitchFamily="34" charset="0"/>
              </a:rPr>
              <a:t>récépissé</a:t>
            </a:r>
            <a:r>
              <a:rPr lang="fr-FR" sz="2400" dirty="0">
                <a:latin typeface="Euphemia" panose="020B0503040102020104" pitchFamily="34" charset="0"/>
              </a:rPr>
              <a:t>. </a:t>
            </a:r>
          </a:p>
          <a:p>
            <a:pPr algn="just"/>
            <a:r>
              <a:rPr lang="fr-FR" sz="2400" dirty="0">
                <a:latin typeface="Euphemia" panose="020B0503040102020104" pitchFamily="34" charset="0"/>
              </a:rPr>
              <a:t>Le Secrétaire aux relations extérieures est le mieux </a:t>
            </a:r>
            <a:r>
              <a:rPr lang="fr-FR" sz="2400" dirty="0" smtClean="0">
                <a:latin typeface="Euphemia" panose="020B0503040102020104" pitchFamily="34" charset="0"/>
              </a:rPr>
              <a:t>indiqué </a:t>
            </a:r>
            <a:r>
              <a:rPr lang="fr-FR" sz="2400" dirty="0">
                <a:latin typeface="Euphemia" panose="020B0503040102020104" pitchFamily="34" charset="0"/>
              </a:rPr>
              <a:t>pour suivre ce dossier, </a:t>
            </a:r>
            <a:endParaRPr lang="fr-FR" sz="2400" dirty="0" smtClean="0">
              <a:latin typeface="Euphemia" panose="020B0503040102020104" pitchFamily="34" charset="0"/>
            </a:endParaRPr>
          </a:p>
          <a:p>
            <a:pPr algn="just"/>
            <a:r>
              <a:rPr lang="fr-FR" sz="2400" dirty="0" smtClean="0">
                <a:latin typeface="Euphemia" panose="020B0503040102020104" pitchFamily="34" charset="0"/>
              </a:rPr>
              <a:t>le </a:t>
            </a:r>
            <a:r>
              <a:rPr lang="fr-FR" sz="2400" dirty="0">
                <a:latin typeface="Euphemia" panose="020B0503040102020104" pitchFamily="34" charset="0"/>
              </a:rPr>
              <a:t>CDN peut </a:t>
            </a:r>
            <a:r>
              <a:rPr lang="fr-FR" sz="2400" dirty="0" smtClean="0">
                <a:latin typeface="Euphemia" panose="020B0503040102020104" pitchFamily="34" charset="0"/>
              </a:rPr>
              <a:t>associer </a:t>
            </a:r>
            <a:r>
              <a:rPr lang="fr-FR" sz="2400" dirty="0">
                <a:latin typeface="Euphemia" panose="020B0503040102020104" pitchFamily="34" charset="0"/>
              </a:rPr>
              <a:t>à </a:t>
            </a:r>
            <a:r>
              <a:rPr lang="fr-FR" sz="2400" dirty="0" smtClean="0">
                <a:latin typeface="Euphemia" panose="020B0503040102020104" pitchFamily="34" charset="0"/>
              </a:rPr>
              <a:t>d’autres </a:t>
            </a:r>
            <a:r>
              <a:rPr lang="fr-FR" sz="2400" dirty="0">
                <a:latin typeface="Euphemia" panose="020B0503040102020104" pitchFamily="34" charset="0"/>
              </a:rPr>
              <a:t>personnes à lui s’il juge nécessaire et se fera le </a:t>
            </a:r>
            <a:r>
              <a:rPr lang="fr-FR" sz="2400" dirty="0" smtClean="0">
                <a:latin typeface="Euphemia" panose="020B0503040102020104" pitchFamily="34" charset="0"/>
              </a:rPr>
              <a:t>devoir </a:t>
            </a:r>
            <a:r>
              <a:rPr lang="fr-FR" sz="2400" dirty="0">
                <a:latin typeface="Euphemia" panose="020B0503040102020104" pitchFamily="34" charset="0"/>
              </a:rPr>
              <a:t>de fournir un compte rendu des différentes </a:t>
            </a:r>
          </a:p>
          <a:p>
            <a:pPr algn="just"/>
            <a:r>
              <a:rPr lang="fr-FR" sz="2400" dirty="0">
                <a:latin typeface="Euphemia" panose="020B0503040102020104" pitchFamily="34" charset="0"/>
              </a:rPr>
              <a:t>rencontres et le document de partenariat.</a:t>
            </a:r>
          </a:p>
          <a:p>
            <a:pPr algn="just"/>
            <a:endParaRPr lang="fr-FR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69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Rencontres &amp; échanges d’idées avec les entreprises locales et nationales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173" y="2453187"/>
            <a:ext cx="9567326" cy="34163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b="1" dirty="0"/>
              <a:t>Le </a:t>
            </a:r>
            <a:r>
              <a:rPr lang="fr-FR" b="1" dirty="0" smtClean="0"/>
              <a:t>porte-drapeau </a:t>
            </a:r>
            <a:r>
              <a:rPr lang="fr-FR" b="1" dirty="0"/>
              <a:t>de notre Mouvement est le rejet du franc </a:t>
            </a:r>
            <a:r>
              <a:rPr lang="fr-FR" b="1" dirty="0" smtClean="0"/>
              <a:t>colonial</a:t>
            </a:r>
            <a:r>
              <a:rPr lang="fr-FR" b="1" dirty="0"/>
              <a:t>. En dessous de cette lutte </a:t>
            </a:r>
            <a:r>
              <a:rPr lang="fr-FR" b="1" dirty="0" smtClean="0"/>
              <a:t>contre </a:t>
            </a:r>
            <a:r>
              <a:rPr lang="fr-FR" b="1" dirty="0"/>
              <a:t>le franc CFA un </a:t>
            </a:r>
            <a:r>
              <a:rPr lang="fr-FR" b="1" dirty="0" smtClean="0"/>
              <a:t>vrai </a:t>
            </a:r>
            <a:r>
              <a:rPr lang="fr-FR" b="1" dirty="0"/>
              <a:t>combat se mène pour l’émergence de nos entreprises </a:t>
            </a:r>
            <a:r>
              <a:rPr lang="fr-FR" b="1" dirty="0" smtClean="0"/>
              <a:t>africaines</a:t>
            </a:r>
            <a:r>
              <a:rPr lang="fr-FR" b="1" dirty="0"/>
              <a:t>. Il y va de soi que nous promouvons nos </a:t>
            </a:r>
            <a:r>
              <a:rPr lang="fr-FR" b="1" dirty="0" smtClean="0"/>
              <a:t>produits </a:t>
            </a:r>
            <a:r>
              <a:rPr lang="fr-FR" b="1" dirty="0"/>
              <a:t>africains. En consommant nos produits l’argent </a:t>
            </a:r>
            <a:r>
              <a:rPr lang="fr-FR" b="1" dirty="0" smtClean="0"/>
              <a:t>reste </a:t>
            </a:r>
            <a:r>
              <a:rPr lang="fr-FR" b="1" dirty="0"/>
              <a:t>sur place pour développer lesdites entreprises et </a:t>
            </a:r>
            <a:r>
              <a:rPr lang="fr-FR" b="1" dirty="0" smtClean="0"/>
              <a:t>assurer l’emploi </a:t>
            </a:r>
            <a:r>
              <a:rPr lang="fr-FR" b="1" dirty="0"/>
              <a:t>de </a:t>
            </a:r>
            <a:r>
              <a:rPr lang="fr-FR" b="1" dirty="0" smtClean="0"/>
              <a:t>nos jeunes. Comme </a:t>
            </a:r>
            <a:r>
              <a:rPr lang="fr-FR" b="1" dirty="0"/>
              <a:t>avec les autres entités citées </a:t>
            </a:r>
            <a:r>
              <a:rPr lang="fr-FR" b="1" dirty="0" smtClean="0"/>
              <a:t>ci-dessus </a:t>
            </a:r>
            <a:r>
              <a:rPr lang="fr-FR" b="1" dirty="0"/>
              <a:t>un </a:t>
            </a:r>
            <a:r>
              <a:rPr lang="fr-FR" b="1" dirty="0" smtClean="0"/>
              <a:t>partenariat </a:t>
            </a:r>
            <a:r>
              <a:rPr lang="fr-FR" b="1" dirty="0"/>
              <a:t>sera établi avec eux.</a:t>
            </a:r>
          </a:p>
          <a:p>
            <a:r>
              <a:rPr lang="fr-FR" dirty="0"/>
              <a:t>Ces rencontres peuvent débutées après la mise en place du </a:t>
            </a:r>
          </a:p>
          <a:p>
            <a:r>
              <a:rPr lang="fr-FR" dirty="0"/>
              <a:t>CDN mais deviennent surtout obligatoires après </a:t>
            </a:r>
            <a:r>
              <a:rPr lang="fr-FR" dirty="0" smtClean="0"/>
              <a:t>l’obtention </a:t>
            </a:r>
            <a:r>
              <a:rPr lang="fr-FR" dirty="0"/>
              <a:t>du récépissé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706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 smtClean="0"/>
              <a:t>Participation aux émission Radio, TV et publication d’articles de presse</a:t>
            </a:r>
            <a:endParaRPr lang="fr-FR" sz="44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fr-FR" sz="2400" dirty="0">
                <a:latin typeface="Euphemia" panose="020B0503040102020104" pitchFamily="34" charset="0"/>
              </a:rPr>
              <a:t>Le canon </a:t>
            </a:r>
            <a:r>
              <a:rPr lang="fr-FR" sz="2400" dirty="0" smtClean="0">
                <a:latin typeface="Euphemia" panose="020B0503040102020104" pitchFamily="34" charset="0"/>
              </a:rPr>
              <a:t>médiatique doit </a:t>
            </a:r>
            <a:r>
              <a:rPr lang="fr-FR" sz="2400" dirty="0">
                <a:latin typeface="Euphemia" panose="020B0503040102020104" pitchFamily="34" charset="0"/>
              </a:rPr>
              <a:t>être utilisé à bon escient pour </a:t>
            </a:r>
            <a:r>
              <a:rPr lang="fr-FR" sz="2400" dirty="0" smtClean="0">
                <a:latin typeface="Euphemia" panose="020B0503040102020104" pitchFamily="34" charset="0"/>
              </a:rPr>
              <a:t>passer </a:t>
            </a:r>
            <a:r>
              <a:rPr lang="fr-FR" sz="2400" dirty="0">
                <a:latin typeface="Euphemia" panose="020B0503040102020104" pitchFamily="34" charset="0"/>
              </a:rPr>
              <a:t>les messages du Mouvement.</a:t>
            </a:r>
          </a:p>
          <a:p>
            <a:r>
              <a:rPr lang="fr-FR" sz="2400" dirty="0">
                <a:latin typeface="Euphemia" panose="020B0503040102020104" pitchFamily="34" charset="0"/>
              </a:rPr>
              <a:t>Les radios locales dans nos contrées seront d’un apport </a:t>
            </a:r>
            <a:r>
              <a:rPr lang="fr-FR" sz="2400" dirty="0" smtClean="0">
                <a:latin typeface="Euphemia" panose="020B0503040102020104" pitchFamily="34" charset="0"/>
              </a:rPr>
              <a:t>inestimable </a:t>
            </a:r>
            <a:r>
              <a:rPr lang="fr-FR" sz="2400" dirty="0">
                <a:latin typeface="Euphemia" panose="020B0503040102020104" pitchFamily="34" charset="0"/>
              </a:rPr>
              <a:t>dans la sensibilisation de nos populations </a:t>
            </a:r>
            <a:r>
              <a:rPr lang="fr-FR" sz="2400" dirty="0" smtClean="0">
                <a:latin typeface="Euphemia" panose="020B0503040102020104" pitchFamily="34" charset="0"/>
              </a:rPr>
              <a:t>rurales.</a:t>
            </a:r>
            <a:endParaRPr lang="fr-FR" sz="2400" dirty="0">
              <a:latin typeface="Euphemia" panose="020B0503040102020104" pitchFamily="34" charset="0"/>
            </a:endParaRPr>
          </a:p>
          <a:p>
            <a:r>
              <a:rPr lang="fr-FR" sz="2400" dirty="0">
                <a:latin typeface="Euphemia" panose="020B0503040102020104" pitchFamily="34" charset="0"/>
              </a:rPr>
              <a:t>Le CDN définira les meilleures formules à cette fin.</a:t>
            </a:r>
          </a:p>
          <a:p>
            <a:endParaRPr lang="fr-FR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05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 smtClean="0"/>
              <a:t>Journée de promotion des produits locaux</a:t>
            </a:r>
            <a:endParaRPr lang="fr-FR" sz="48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1154954" y="3593404"/>
            <a:ext cx="8825659" cy="2476500"/>
          </a:xfrm>
        </p:spPr>
        <p:txBody>
          <a:bodyPr>
            <a:noAutofit/>
          </a:bodyPr>
          <a:lstStyle/>
          <a:p>
            <a:pPr algn="just"/>
            <a:r>
              <a:rPr lang="fr-FR" sz="2000" dirty="0">
                <a:latin typeface="Euphemia" panose="020B0503040102020104" pitchFamily="34" charset="0"/>
              </a:rPr>
              <a:t>Nos marchés sont envahis par de produits étrangers </a:t>
            </a:r>
            <a:r>
              <a:rPr lang="fr-FR" sz="2000" dirty="0" smtClean="0">
                <a:latin typeface="Euphemia" panose="020B0503040102020104" pitchFamily="34" charset="0"/>
              </a:rPr>
              <a:t>(</a:t>
            </a:r>
            <a:r>
              <a:rPr lang="fr-FR" sz="2000" dirty="0">
                <a:latin typeface="Euphemia" panose="020B0503040102020104" pitchFamily="34" charset="0"/>
              </a:rPr>
              <a:t>provenant en dehors du continent africain) au détriment </a:t>
            </a:r>
            <a:r>
              <a:rPr lang="fr-FR" sz="2000" dirty="0" smtClean="0">
                <a:latin typeface="Euphemia" panose="020B0503040102020104" pitchFamily="34" charset="0"/>
              </a:rPr>
              <a:t>de </a:t>
            </a:r>
            <a:r>
              <a:rPr lang="fr-FR" sz="2000" dirty="0">
                <a:latin typeface="Euphemia" panose="020B0503040102020104" pitchFamily="34" charset="0"/>
              </a:rPr>
              <a:t>nos pays car nous ne produisons quasiment rien et les </a:t>
            </a:r>
            <a:r>
              <a:rPr lang="fr-FR" sz="2000" dirty="0" smtClean="0">
                <a:latin typeface="Euphemia" panose="020B0503040102020104" pitchFamily="34" charset="0"/>
              </a:rPr>
              <a:t>rares </a:t>
            </a:r>
            <a:r>
              <a:rPr lang="fr-FR" sz="2000" dirty="0">
                <a:latin typeface="Euphemia" panose="020B0503040102020104" pitchFamily="34" charset="0"/>
              </a:rPr>
              <a:t>compatriotes qui tentent ne sont pas très </a:t>
            </a:r>
            <a:r>
              <a:rPr lang="fr-FR" sz="2000" dirty="0" smtClean="0">
                <a:latin typeface="Euphemia" panose="020B0503040102020104" pitchFamily="34" charset="0"/>
              </a:rPr>
              <a:t>encouragés.</a:t>
            </a:r>
          </a:p>
          <a:p>
            <a:pPr algn="just"/>
            <a:r>
              <a:rPr lang="fr-FR" sz="2000" dirty="0" smtClean="0">
                <a:latin typeface="Euphemia" panose="020B0503040102020104" pitchFamily="34" charset="0"/>
              </a:rPr>
              <a:t>Donc </a:t>
            </a:r>
            <a:r>
              <a:rPr lang="fr-FR" sz="2000" dirty="0">
                <a:latin typeface="Euphemia" panose="020B0503040102020104" pitchFamily="34" charset="0"/>
              </a:rPr>
              <a:t>la nécessite </a:t>
            </a:r>
            <a:r>
              <a:rPr lang="fr-FR" sz="2000" dirty="0" smtClean="0">
                <a:latin typeface="Euphemia" panose="020B0503040102020104" pitchFamily="34" charset="0"/>
              </a:rPr>
              <a:t>des </a:t>
            </a:r>
            <a:r>
              <a:rPr lang="fr-FR" sz="2000" dirty="0">
                <a:latin typeface="Euphemia" panose="020B0503040102020104" pitchFamily="34" charset="0"/>
              </a:rPr>
              <a:t>journées de sensibilisation et de </a:t>
            </a:r>
            <a:r>
              <a:rPr lang="fr-FR" sz="2000" dirty="0" smtClean="0">
                <a:latin typeface="Euphemia" panose="020B0503040102020104" pitchFamily="34" charset="0"/>
              </a:rPr>
              <a:t>réflexions </a:t>
            </a:r>
            <a:r>
              <a:rPr lang="fr-FR" sz="2000" dirty="0">
                <a:latin typeface="Euphemia" panose="020B0503040102020104" pitchFamily="34" charset="0"/>
              </a:rPr>
              <a:t>sur le </a:t>
            </a:r>
            <a:r>
              <a:rPr lang="fr-FR" sz="2000" dirty="0" smtClean="0">
                <a:latin typeface="Euphemia" panose="020B0503040102020104" pitchFamily="34" charset="0"/>
              </a:rPr>
              <a:t>                 « </a:t>
            </a:r>
            <a:r>
              <a:rPr lang="fr-FR" sz="2000" dirty="0">
                <a:latin typeface="Euphemia" panose="020B0503040102020104" pitchFamily="34" charset="0"/>
              </a:rPr>
              <a:t>Consommé africain </a:t>
            </a:r>
            <a:r>
              <a:rPr lang="fr-FR" sz="2000" dirty="0" smtClean="0">
                <a:latin typeface="Euphemia" panose="020B0503040102020104" pitchFamily="34" charset="0"/>
              </a:rPr>
              <a:t>» s’impose</a:t>
            </a:r>
            <a:r>
              <a:rPr lang="fr-FR" sz="2000" dirty="0">
                <a:latin typeface="Euphemia" panose="020B0503040102020104" pitchFamily="34" charset="0"/>
              </a:rPr>
              <a:t>. Ces journées sont </a:t>
            </a:r>
            <a:r>
              <a:rPr lang="fr-FR" sz="2000" dirty="0" smtClean="0">
                <a:latin typeface="Euphemia" panose="020B0503040102020104" pitchFamily="34" charset="0"/>
              </a:rPr>
              <a:t>internationales.</a:t>
            </a:r>
            <a:endParaRPr lang="fr-FR" sz="2000" dirty="0">
              <a:latin typeface="Euphemia" panose="020B0503040102020104" pitchFamily="34" charset="0"/>
            </a:endParaRPr>
          </a:p>
          <a:p>
            <a:pPr algn="just"/>
            <a:r>
              <a:rPr lang="fr-FR" sz="2000" dirty="0">
                <a:latin typeface="Euphemia" panose="020B0503040102020104" pitchFamily="34" charset="0"/>
              </a:rPr>
              <a:t>Cette journée a lieu une fois tous les trois mois. Les </a:t>
            </a:r>
            <a:r>
              <a:rPr lang="fr-FR" sz="2000" dirty="0" smtClean="0">
                <a:latin typeface="Euphemia" panose="020B0503040102020104" pitchFamily="34" charset="0"/>
              </a:rPr>
              <a:t>compte </a:t>
            </a:r>
            <a:r>
              <a:rPr lang="fr-FR" sz="2000" dirty="0">
                <a:latin typeface="Euphemia" panose="020B0503040102020104" pitchFamily="34" charset="0"/>
              </a:rPr>
              <a:t>rendus des journées témoigneront de l’impact </a:t>
            </a:r>
            <a:r>
              <a:rPr lang="fr-FR" sz="2000" dirty="0" smtClean="0">
                <a:latin typeface="Euphemia" panose="020B0503040102020104" pitchFamily="34" charset="0"/>
              </a:rPr>
              <a:t>qu’elles </a:t>
            </a:r>
            <a:r>
              <a:rPr lang="fr-FR" sz="2000" dirty="0">
                <a:latin typeface="Euphemia" panose="020B0503040102020104" pitchFamily="34" charset="0"/>
              </a:rPr>
              <a:t>auront sur le </a:t>
            </a:r>
            <a:r>
              <a:rPr lang="fr-FR" sz="2000" dirty="0" smtClean="0">
                <a:latin typeface="Euphemia" panose="020B0503040102020104" pitchFamily="34" charset="0"/>
              </a:rPr>
              <a:t>terrain</a:t>
            </a:r>
            <a:r>
              <a:rPr lang="fr-FR" sz="2000" dirty="0">
                <a:latin typeface="Euphemia" panose="020B0503040102020104" pitchFamily="34" charset="0"/>
              </a:rPr>
              <a:t>.</a:t>
            </a:r>
          </a:p>
          <a:p>
            <a:pPr algn="just"/>
            <a:endParaRPr lang="fr-FR" sz="20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65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 smtClean="0"/>
              <a:t>Semaine de la promotion de la bonne gouvernance</a:t>
            </a:r>
            <a:endParaRPr lang="fr-FR" sz="44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626268" y="2677644"/>
            <a:ext cx="4860099" cy="22838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b="1" cap="none" dirty="0" smtClean="0">
                <a:solidFill>
                  <a:schemeClr val="tx1"/>
                </a:solidFill>
                <a:latin typeface="Euphemia" panose="020B0503040102020104" pitchFamily="34" charset="0"/>
              </a:rPr>
              <a:t>La bonne gouvernance fait partie de nos objectifs et à ce titre des activités spécialement conçues pour cette fin seront organisées. </a:t>
            </a:r>
          </a:p>
          <a:p>
            <a:pPr algn="just">
              <a:lnSpc>
                <a:spcPct val="150000"/>
              </a:lnSpc>
            </a:pPr>
            <a:r>
              <a:rPr lang="fr-FR" b="1" cap="none" dirty="0" smtClean="0">
                <a:solidFill>
                  <a:schemeClr val="tx1"/>
                </a:solidFill>
                <a:latin typeface="Euphemia" panose="020B0503040102020104" pitchFamily="34" charset="0"/>
              </a:rPr>
              <a:t>Elles sont internationales. Elle a lieu 2 fois par an.</a:t>
            </a:r>
          </a:p>
          <a:p>
            <a:pPr algn="just">
              <a:lnSpc>
                <a:spcPct val="150000"/>
              </a:lnSpc>
            </a:pPr>
            <a:endParaRPr lang="fr-FR" b="1" cap="none" dirty="0">
              <a:solidFill>
                <a:schemeClr val="tx1"/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456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7200" b="1" dirty="0" smtClean="0"/>
              <a:t>Congrès National</a:t>
            </a:r>
            <a:endParaRPr lang="fr-FR" sz="72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7897" y="4887181"/>
            <a:ext cx="8825659" cy="860400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>
                <a:solidFill>
                  <a:schemeClr val="tx1"/>
                </a:solidFill>
                <a:latin typeface="Euphemia" panose="020B0503040102020104" pitchFamily="34" charset="0"/>
              </a:rPr>
              <a:t>Suivant les textes de la Charte il regroupe </a:t>
            </a:r>
            <a:r>
              <a:rPr lang="fr-FR" sz="2400" b="1" dirty="0" smtClean="0">
                <a:solidFill>
                  <a:schemeClr val="tx1"/>
                </a:solidFill>
                <a:latin typeface="Euphemia" panose="020B0503040102020104" pitchFamily="34" charset="0"/>
              </a:rPr>
              <a:t>l’ensemble </a:t>
            </a:r>
            <a:r>
              <a:rPr lang="fr-FR" sz="2400" b="1" dirty="0">
                <a:solidFill>
                  <a:schemeClr val="tx1"/>
                </a:solidFill>
                <a:latin typeface="Euphemia" panose="020B0503040102020104" pitchFamily="34" charset="0"/>
              </a:rPr>
              <a:t>des </a:t>
            </a:r>
            <a:r>
              <a:rPr lang="fr-FR" sz="2400" b="1" dirty="0" smtClean="0">
                <a:solidFill>
                  <a:schemeClr val="tx1"/>
                </a:solidFill>
                <a:latin typeface="Euphemia" panose="020B0503040102020104" pitchFamily="34" charset="0"/>
              </a:rPr>
              <a:t>organisations </a:t>
            </a:r>
            <a:r>
              <a:rPr lang="fr-FR" sz="2400" b="1" dirty="0">
                <a:solidFill>
                  <a:schemeClr val="tx1"/>
                </a:solidFill>
                <a:latin typeface="Euphemia" panose="020B0503040102020104" pitchFamily="34" charset="0"/>
              </a:rPr>
              <a:t>signataires de la Charte dans un pays une </a:t>
            </a:r>
            <a:r>
              <a:rPr lang="fr-FR" sz="2400" b="1" dirty="0" smtClean="0">
                <a:solidFill>
                  <a:schemeClr val="tx1"/>
                </a:solidFill>
                <a:latin typeface="Euphemia" panose="020B0503040102020104" pitchFamily="34" charset="0"/>
              </a:rPr>
              <a:t>fois </a:t>
            </a:r>
            <a:r>
              <a:rPr lang="fr-FR" sz="2400" b="1" dirty="0">
                <a:solidFill>
                  <a:schemeClr val="tx1"/>
                </a:solidFill>
                <a:latin typeface="Euphemia" panose="020B0503040102020104" pitchFamily="34" charset="0"/>
              </a:rPr>
              <a:t>par an.</a:t>
            </a:r>
          </a:p>
          <a:p>
            <a:pPr algn="just"/>
            <a:endParaRPr lang="fr-FR" sz="2400" b="1" dirty="0">
              <a:solidFill>
                <a:schemeClr val="tx1"/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141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6000" b="1" dirty="0" smtClean="0"/>
              <a:t>Conférence internationale</a:t>
            </a:r>
            <a:endParaRPr lang="fr-FR" sz="6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05682" y="4937285"/>
            <a:ext cx="8825659" cy="860400"/>
          </a:xfrm>
        </p:spPr>
        <p:txBody>
          <a:bodyPr>
            <a:noAutofit/>
          </a:bodyPr>
          <a:lstStyle/>
          <a:p>
            <a:pPr algn="just"/>
            <a:r>
              <a:rPr lang="fr-FR" sz="1800" b="1" dirty="0">
                <a:solidFill>
                  <a:schemeClr val="tx1"/>
                </a:solidFill>
                <a:latin typeface="Euphemia" panose="020B0503040102020104" pitchFamily="34" charset="0"/>
              </a:rPr>
              <a:t>Elle regroupe l’ensemble des coordinateurs, les partenaires </a:t>
            </a:r>
            <a:r>
              <a:rPr lang="fr-FR" sz="1800" b="1" dirty="0" smtClean="0">
                <a:solidFill>
                  <a:schemeClr val="tx1"/>
                </a:solidFill>
                <a:latin typeface="Euphemia" panose="020B0503040102020104" pitchFamily="34" charset="0"/>
              </a:rPr>
              <a:t>et </a:t>
            </a:r>
            <a:r>
              <a:rPr lang="fr-FR" sz="1800" b="1" dirty="0">
                <a:solidFill>
                  <a:schemeClr val="tx1"/>
                </a:solidFill>
                <a:latin typeface="Euphemia" panose="020B0503040102020104" pitchFamily="34" charset="0"/>
              </a:rPr>
              <a:t>les membres du secrétariat </a:t>
            </a:r>
            <a:r>
              <a:rPr lang="fr-FR" sz="1800" b="1" dirty="0" smtClean="0">
                <a:solidFill>
                  <a:schemeClr val="tx1"/>
                </a:solidFill>
                <a:latin typeface="Euphemia" panose="020B0503040102020104" pitchFamily="34" charset="0"/>
              </a:rPr>
              <a:t>exécutif.</a:t>
            </a:r>
            <a:endParaRPr lang="fr-FR" sz="1800" b="1" dirty="0">
              <a:solidFill>
                <a:schemeClr val="tx1"/>
              </a:solidFill>
              <a:latin typeface="Euphemia" panose="020B0503040102020104" pitchFamily="34" charset="0"/>
            </a:endParaRPr>
          </a:p>
          <a:p>
            <a:pPr algn="just"/>
            <a:r>
              <a:rPr lang="fr-FR" sz="1800" b="1" dirty="0">
                <a:solidFill>
                  <a:schemeClr val="tx1"/>
                </a:solidFill>
                <a:latin typeface="Euphemia" panose="020B0503040102020104" pitchFamily="34" charset="0"/>
              </a:rPr>
              <a:t>Cette rencontre se fait de façon tournante entre les pays du </a:t>
            </a:r>
            <a:r>
              <a:rPr lang="fr-FR" sz="1800" b="1" dirty="0" smtClean="0">
                <a:solidFill>
                  <a:schemeClr val="tx1"/>
                </a:solidFill>
                <a:latin typeface="Euphemia" panose="020B0503040102020104" pitchFamily="34" charset="0"/>
              </a:rPr>
              <a:t>Mouvement. Elle </a:t>
            </a:r>
            <a:r>
              <a:rPr lang="fr-FR" sz="1800" b="1" dirty="0">
                <a:solidFill>
                  <a:schemeClr val="tx1"/>
                </a:solidFill>
                <a:latin typeface="Euphemia" panose="020B0503040102020104" pitchFamily="34" charset="0"/>
              </a:rPr>
              <a:t>a lieu une fois par an.</a:t>
            </a:r>
          </a:p>
          <a:p>
            <a:pPr algn="just"/>
            <a:endParaRPr lang="fr-FR" sz="1800" b="1" dirty="0">
              <a:solidFill>
                <a:schemeClr val="tx1"/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793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1326" y="789140"/>
            <a:ext cx="8342334" cy="3106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b="1" dirty="0" smtClean="0"/>
              <a:t>Merci pour votre aimable attention!</a:t>
            </a:r>
            <a:endParaRPr lang="fr-FR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5060515" y="4822521"/>
            <a:ext cx="5912285" cy="1002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Seydou KALAFO</a:t>
            </a:r>
          </a:p>
          <a:p>
            <a:pPr algn="ctr"/>
            <a:r>
              <a:rPr lang="fr-FR" dirty="0" smtClean="0"/>
              <a:t>Fondateur &amp; Administrateur Général du MPR-F CFA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045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 smtClean="0"/>
              <a:t>Demande et obtention du récépissé</a:t>
            </a:r>
            <a:endParaRPr lang="fr-FR" sz="48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1148798" y="3519814"/>
            <a:ext cx="8825659" cy="315134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Euphemia" panose="020B0503040102020104" pitchFamily="34" charset="0"/>
              </a:rPr>
              <a:t>Le récépissé confirme la présence légale et officielle du </a:t>
            </a:r>
            <a:r>
              <a:rPr lang="fr-FR" dirty="0" smtClean="0">
                <a:latin typeface="Euphemia" panose="020B0503040102020104" pitchFamily="34" charset="0"/>
              </a:rPr>
              <a:t>Mouvement </a:t>
            </a:r>
            <a:r>
              <a:rPr lang="fr-FR" dirty="0">
                <a:latin typeface="Euphemia" panose="020B0503040102020104" pitchFamily="34" charset="0"/>
              </a:rPr>
              <a:t>dans un pays. Son obtention est primordiale </a:t>
            </a:r>
            <a:r>
              <a:rPr lang="fr-FR" dirty="0" smtClean="0">
                <a:latin typeface="Euphemia" panose="020B0503040102020104" pitchFamily="34" charset="0"/>
              </a:rPr>
              <a:t>dans </a:t>
            </a:r>
            <a:r>
              <a:rPr lang="fr-FR" dirty="0">
                <a:latin typeface="Euphemia" panose="020B0503040102020104" pitchFamily="34" charset="0"/>
              </a:rPr>
              <a:t>la mise en œuvre des directives du </a:t>
            </a:r>
            <a:r>
              <a:rPr lang="fr-FR" dirty="0" smtClean="0">
                <a:latin typeface="Euphemia" panose="020B0503040102020104" pitchFamily="34" charset="0"/>
              </a:rPr>
              <a:t>Mouvement</a:t>
            </a:r>
            <a:r>
              <a:rPr lang="fr-FR" dirty="0">
                <a:latin typeface="Euphemia" panose="020B0503040102020104" pitchFamily="34" charset="0"/>
              </a:rPr>
              <a:t>. </a:t>
            </a:r>
            <a:endParaRPr lang="fr-FR" dirty="0" smtClean="0">
              <a:latin typeface="Euphemia" panose="020B05030401020201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Euphemia" panose="020B0503040102020104" pitchFamily="34" charset="0"/>
              </a:rPr>
              <a:t>La </a:t>
            </a:r>
            <a:r>
              <a:rPr lang="fr-FR" dirty="0">
                <a:latin typeface="Euphemia" panose="020B0503040102020104" pitchFamily="34" charset="0"/>
              </a:rPr>
              <a:t>demande est faite par le CDN 30(trente </a:t>
            </a:r>
            <a:r>
              <a:rPr lang="fr-FR" dirty="0" smtClean="0">
                <a:latin typeface="Euphemia" panose="020B0503040102020104" pitchFamily="34" charset="0"/>
              </a:rPr>
              <a:t>jours</a:t>
            </a:r>
            <a:r>
              <a:rPr lang="fr-FR" dirty="0">
                <a:latin typeface="Euphemia" panose="020B0503040102020104" pitchFamily="34" charset="0"/>
              </a:rPr>
              <a:t>) jours après la mise en place du CDN.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Euphemia" panose="020B0503040102020104" pitchFamily="34" charset="0"/>
              </a:rPr>
              <a:t>Le texte national trouve son fondement dans la </a:t>
            </a:r>
            <a:r>
              <a:rPr lang="fr-FR" dirty="0" smtClean="0">
                <a:latin typeface="Euphemia" panose="020B0503040102020104" pitchFamily="34" charset="0"/>
              </a:rPr>
              <a:t>Charte.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Euphemia" panose="020B0503040102020104" pitchFamily="34" charset="0"/>
              </a:rPr>
              <a:t>Le Secrétaire </a:t>
            </a:r>
            <a:r>
              <a:rPr lang="fr-FR" dirty="0">
                <a:latin typeface="Euphemia" panose="020B0503040102020104" pitchFamily="34" charset="0"/>
              </a:rPr>
              <a:t>administratif est </a:t>
            </a:r>
            <a:r>
              <a:rPr lang="fr-FR" dirty="0" smtClean="0">
                <a:latin typeface="Euphemia" panose="020B0503040102020104" pitchFamily="34" charset="0"/>
              </a:rPr>
              <a:t>le mieux </a:t>
            </a:r>
            <a:r>
              <a:rPr lang="fr-FR" dirty="0">
                <a:latin typeface="Euphemia" panose="020B0503040102020104" pitchFamily="34" charset="0"/>
              </a:rPr>
              <a:t>indiqué pour cette </a:t>
            </a:r>
            <a:r>
              <a:rPr lang="fr-FR" dirty="0" smtClean="0">
                <a:latin typeface="Euphemia" panose="020B0503040102020104" pitchFamily="34" charset="0"/>
              </a:rPr>
              <a:t>tâche</a:t>
            </a:r>
            <a:r>
              <a:rPr lang="fr-FR" dirty="0">
                <a:latin typeface="Euphemia" panose="020B0503040102020104" pitchFamily="34" charset="0"/>
              </a:rPr>
              <a:t>. A défaut le CDN choisira toute autre personne </a:t>
            </a:r>
            <a:r>
              <a:rPr lang="fr-FR" dirty="0" smtClean="0">
                <a:latin typeface="Euphemia" panose="020B0503040102020104" pitchFamily="34" charset="0"/>
              </a:rPr>
              <a:t>capable</a:t>
            </a:r>
            <a:r>
              <a:rPr lang="fr-FR" dirty="0">
                <a:latin typeface="Euphemia" panose="020B05030401020201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Euphemia" panose="020B0503040102020104" pitchFamily="34" charset="0"/>
              </a:rPr>
              <a:t>Une copie du récépissé obtenu auprès de l’autorité </a:t>
            </a:r>
            <a:r>
              <a:rPr lang="fr-FR" dirty="0" smtClean="0">
                <a:latin typeface="Euphemia" panose="020B0503040102020104" pitchFamily="34" charset="0"/>
              </a:rPr>
              <a:t>compétente </a:t>
            </a:r>
            <a:r>
              <a:rPr lang="fr-FR" dirty="0">
                <a:latin typeface="Euphemia" panose="020B0503040102020104" pitchFamily="34" charset="0"/>
              </a:rPr>
              <a:t>est exigée.</a:t>
            </a:r>
          </a:p>
          <a:p>
            <a:endParaRPr lang="fr-FR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/>
              <a:t>Ouverture d’un compte bancaire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>
                <a:latin typeface="Euphemia" panose="020B0503040102020104" pitchFamily="34" charset="0"/>
              </a:rPr>
              <a:t>Elle s’impose pour une gestion transparente des ressources </a:t>
            </a:r>
            <a:r>
              <a:rPr lang="fr-FR" sz="2400" dirty="0" smtClean="0">
                <a:latin typeface="Euphemia" panose="020B0503040102020104" pitchFamily="34" charset="0"/>
              </a:rPr>
              <a:t>du Mouvement </a:t>
            </a:r>
            <a:r>
              <a:rPr lang="fr-FR" sz="2400" dirty="0">
                <a:latin typeface="Euphemia" panose="020B0503040102020104" pitchFamily="34" charset="0"/>
              </a:rPr>
              <a:t>National. </a:t>
            </a:r>
          </a:p>
          <a:p>
            <a:r>
              <a:rPr lang="fr-FR" sz="2400" dirty="0">
                <a:latin typeface="Euphemia" panose="020B0503040102020104" pitchFamily="34" charset="0"/>
              </a:rPr>
              <a:t>L’ouverture du compte est valable au plus tard un mois </a:t>
            </a:r>
            <a:r>
              <a:rPr lang="fr-FR" sz="2400" dirty="0" smtClean="0">
                <a:latin typeface="Euphemia" panose="020B0503040102020104" pitchFamily="34" charset="0"/>
              </a:rPr>
              <a:t>après </a:t>
            </a:r>
            <a:r>
              <a:rPr lang="fr-FR" sz="2400" dirty="0">
                <a:latin typeface="Euphemia" panose="020B0503040102020104" pitchFamily="34" charset="0"/>
              </a:rPr>
              <a:t>l’obtention du récépissé.</a:t>
            </a:r>
          </a:p>
          <a:p>
            <a:r>
              <a:rPr lang="fr-FR" sz="2400" dirty="0">
                <a:latin typeface="Euphemia" panose="020B0503040102020104" pitchFamily="34" charset="0"/>
              </a:rPr>
              <a:t>Elle </a:t>
            </a:r>
            <a:r>
              <a:rPr lang="fr-FR" sz="2400" dirty="0" smtClean="0">
                <a:latin typeface="Euphemia" panose="020B0503040102020104" pitchFamily="34" charset="0"/>
              </a:rPr>
              <a:t>impose: </a:t>
            </a:r>
            <a:r>
              <a:rPr lang="fr-FR" sz="2400" dirty="0">
                <a:latin typeface="Euphemia" panose="020B0503040102020104" pitchFamily="34" charset="0"/>
              </a:rPr>
              <a:t>Numéro du </a:t>
            </a:r>
            <a:r>
              <a:rPr lang="fr-FR" sz="2400" dirty="0" smtClean="0">
                <a:latin typeface="Euphemia" panose="020B0503040102020104" pitchFamily="34" charset="0"/>
              </a:rPr>
              <a:t>compte </a:t>
            </a:r>
            <a:r>
              <a:rPr lang="fr-FR" sz="2400" dirty="0">
                <a:latin typeface="Euphemia" panose="020B0503040102020104" pitchFamily="34" charset="0"/>
              </a:rPr>
              <a:t>bancaire et noms des </a:t>
            </a:r>
            <a:r>
              <a:rPr lang="fr-FR" sz="2400" dirty="0" smtClean="0">
                <a:latin typeface="Euphemia" panose="020B0503040102020104" pitchFamily="34" charset="0"/>
              </a:rPr>
              <a:t>signataires conformément aux </a:t>
            </a:r>
            <a:r>
              <a:rPr lang="fr-FR" sz="2400" dirty="0">
                <a:latin typeface="Euphemia" panose="020B0503040102020104" pitchFamily="34" charset="0"/>
              </a:rPr>
              <a:t>textes.</a:t>
            </a:r>
          </a:p>
          <a:p>
            <a:r>
              <a:rPr lang="fr-FR" sz="2400" dirty="0">
                <a:latin typeface="Euphemia" panose="020B0503040102020104" pitchFamily="34" charset="0"/>
              </a:rPr>
              <a:t>Le Coordinateur national et le Trésorier général sont </a:t>
            </a:r>
            <a:r>
              <a:rPr lang="fr-FR" sz="2400" dirty="0" smtClean="0">
                <a:latin typeface="Euphemia" panose="020B0503040102020104" pitchFamily="34" charset="0"/>
              </a:rPr>
              <a:t>indiqués pour </a:t>
            </a:r>
            <a:r>
              <a:rPr lang="fr-FR" sz="2400" dirty="0">
                <a:latin typeface="Euphemia" panose="020B0503040102020104" pitchFamily="34" charset="0"/>
              </a:rPr>
              <a:t>cette tâches.</a:t>
            </a:r>
          </a:p>
          <a:p>
            <a:endParaRPr lang="fr-FR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9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 smtClean="0"/>
              <a:t>Elaboration &amp; adoption du plan d’action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354893"/>
            <a:ext cx="8825659" cy="3664907"/>
          </a:xfrm>
        </p:spPr>
        <p:txBody>
          <a:bodyPr>
            <a:noAutofit/>
          </a:bodyPr>
          <a:lstStyle/>
          <a:p>
            <a:r>
              <a:rPr lang="fr-FR" sz="2000" dirty="0">
                <a:latin typeface="Euphemia" panose="020B0503040102020104" pitchFamily="34" charset="0"/>
              </a:rPr>
              <a:t>Le plan d’actions est l’outil principal de la mise en œuvre </a:t>
            </a:r>
            <a:r>
              <a:rPr lang="fr-FR" sz="2000" dirty="0" smtClean="0">
                <a:latin typeface="Euphemia" panose="020B0503040102020104" pitchFamily="34" charset="0"/>
              </a:rPr>
              <a:t>de </a:t>
            </a:r>
            <a:r>
              <a:rPr lang="fr-FR" sz="2000" dirty="0">
                <a:latin typeface="Euphemia" panose="020B0503040102020104" pitchFamily="34" charset="0"/>
              </a:rPr>
              <a:t>la vision du Mouvement. </a:t>
            </a:r>
          </a:p>
          <a:p>
            <a:r>
              <a:rPr lang="fr-FR" sz="2000" dirty="0">
                <a:latin typeface="Euphemia" panose="020B0503040102020104" pitchFamily="34" charset="0"/>
              </a:rPr>
              <a:t>Il définit les activités qui permettent l’atteinte des objectifs </a:t>
            </a:r>
            <a:r>
              <a:rPr lang="fr-FR" sz="2000" dirty="0" smtClean="0">
                <a:latin typeface="Euphemia" panose="020B0503040102020104" pitchFamily="34" charset="0"/>
              </a:rPr>
              <a:t>du </a:t>
            </a:r>
            <a:r>
              <a:rPr lang="fr-FR" sz="2000" dirty="0">
                <a:latin typeface="Euphemia" panose="020B0503040102020104" pitchFamily="34" charset="0"/>
              </a:rPr>
              <a:t>Mouvement. </a:t>
            </a:r>
          </a:p>
          <a:p>
            <a:r>
              <a:rPr lang="fr-FR" sz="2000" dirty="0">
                <a:latin typeface="Euphemia" panose="020B0503040102020104" pitchFamily="34" charset="0"/>
              </a:rPr>
              <a:t>Sa mise en place a lieu au plus tard 1 (un) mois après la </a:t>
            </a:r>
            <a:r>
              <a:rPr lang="fr-FR" sz="2000" dirty="0" smtClean="0">
                <a:latin typeface="Euphemia" panose="020B0503040102020104" pitchFamily="34" charset="0"/>
              </a:rPr>
              <a:t>mise en </a:t>
            </a:r>
            <a:r>
              <a:rPr lang="fr-FR" sz="2000" dirty="0">
                <a:latin typeface="Euphemia" panose="020B0503040102020104" pitchFamily="34" charset="0"/>
              </a:rPr>
              <a:t>place du CDN et adoptée par l’Assemblée </a:t>
            </a:r>
            <a:r>
              <a:rPr lang="fr-FR" sz="2000" dirty="0" smtClean="0">
                <a:latin typeface="Euphemia" panose="020B0503040102020104" pitchFamily="34" charset="0"/>
              </a:rPr>
              <a:t>Générale </a:t>
            </a:r>
            <a:r>
              <a:rPr lang="fr-FR" sz="2000" dirty="0">
                <a:latin typeface="Euphemia" panose="020B0503040102020104" pitchFamily="34" charset="0"/>
              </a:rPr>
              <a:t>qui, à son tour délivre les documents </a:t>
            </a:r>
            <a:r>
              <a:rPr lang="fr-FR" sz="2000" dirty="0" smtClean="0">
                <a:latin typeface="Euphemia" panose="020B0503040102020104" pitchFamily="34" charset="0"/>
              </a:rPr>
              <a:t>suivants: </a:t>
            </a:r>
            <a:endParaRPr lang="fr-FR" sz="2000" dirty="0">
              <a:latin typeface="Euphemia" panose="020B0503040102020104" pitchFamily="34" charset="0"/>
            </a:endParaRPr>
          </a:p>
          <a:p>
            <a:r>
              <a:rPr lang="fr-FR" sz="2000" b="1" dirty="0">
                <a:latin typeface="Euphemia" panose="020B0503040102020104" pitchFamily="34" charset="0"/>
              </a:rPr>
              <a:t>Le document de plan </a:t>
            </a:r>
            <a:r>
              <a:rPr lang="fr-FR" sz="2000" b="1" dirty="0" smtClean="0">
                <a:latin typeface="Euphemia" panose="020B0503040102020104" pitchFamily="34" charset="0"/>
              </a:rPr>
              <a:t>d’actions, </a:t>
            </a:r>
          </a:p>
          <a:p>
            <a:r>
              <a:rPr lang="fr-FR" sz="2000" b="1" dirty="0" smtClean="0">
                <a:latin typeface="Euphemia" panose="020B0503040102020104" pitchFamily="34" charset="0"/>
              </a:rPr>
              <a:t>le </a:t>
            </a:r>
            <a:r>
              <a:rPr lang="fr-FR" sz="2000" b="1" dirty="0">
                <a:latin typeface="Euphemia" panose="020B0503040102020104" pitchFamily="34" charset="0"/>
              </a:rPr>
              <a:t>compte </a:t>
            </a:r>
            <a:r>
              <a:rPr lang="fr-FR" sz="2000" b="1" dirty="0" smtClean="0">
                <a:latin typeface="Euphemia" panose="020B0503040102020104" pitchFamily="34" charset="0"/>
              </a:rPr>
              <a:t>rendu </a:t>
            </a:r>
            <a:r>
              <a:rPr lang="fr-FR" sz="2000" b="1" dirty="0">
                <a:latin typeface="Euphemia" panose="020B0503040102020104" pitchFamily="34" charset="0"/>
              </a:rPr>
              <a:t>de </a:t>
            </a:r>
            <a:r>
              <a:rPr lang="fr-FR" sz="2000" b="1" dirty="0" smtClean="0">
                <a:latin typeface="Euphemia" panose="020B0503040102020104" pitchFamily="34" charset="0"/>
              </a:rPr>
              <a:t>l’adoption </a:t>
            </a:r>
            <a:r>
              <a:rPr lang="fr-FR" sz="2000" b="1" dirty="0">
                <a:latin typeface="Euphemia" panose="020B0503040102020104" pitchFamily="34" charset="0"/>
              </a:rPr>
              <a:t>du plan </a:t>
            </a:r>
            <a:r>
              <a:rPr lang="fr-FR" sz="2000" b="1" dirty="0" smtClean="0">
                <a:latin typeface="Euphemia" panose="020B0503040102020104" pitchFamily="34" charset="0"/>
              </a:rPr>
              <a:t>d’actions.</a:t>
            </a:r>
            <a:endParaRPr lang="fr-FR" sz="2000" b="1" dirty="0">
              <a:latin typeface="Euphemia" panose="020B0503040102020104" pitchFamily="34" charset="0"/>
            </a:endParaRPr>
          </a:p>
          <a:p>
            <a:r>
              <a:rPr lang="fr-FR" sz="2000" dirty="0">
                <a:latin typeface="Euphemia" panose="020B0503040102020104" pitchFamily="34" charset="0"/>
              </a:rPr>
              <a:t>L’ensemble des départements du CDN en sont concernés.</a:t>
            </a:r>
          </a:p>
          <a:p>
            <a:endParaRPr lang="fr-FR" sz="20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92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/>
              <a:t>Décentralisation du mouvement dans le pays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dirty="0">
                <a:latin typeface="Euphemia" panose="020B0503040102020104" pitchFamily="34" charset="0"/>
              </a:rPr>
              <a:t>Elle relève de la compétence du CDN. </a:t>
            </a:r>
          </a:p>
          <a:p>
            <a:pPr marL="0" indent="0" algn="ctr">
              <a:buNone/>
            </a:pPr>
            <a:r>
              <a:rPr lang="fr-FR" b="1" dirty="0">
                <a:latin typeface="Euphemia" panose="020B0503040102020104" pitchFamily="34" charset="0"/>
              </a:rPr>
              <a:t>L’éveil de conscience est notre arme de lutte contre le </a:t>
            </a:r>
            <a:r>
              <a:rPr lang="fr-FR" b="1" dirty="0" smtClean="0">
                <a:latin typeface="Euphemia" panose="020B0503040102020104" pitchFamily="34" charset="0"/>
              </a:rPr>
              <a:t>franc </a:t>
            </a:r>
            <a:r>
              <a:rPr lang="fr-FR" b="1" dirty="0">
                <a:latin typeface="Euphemia" panose="020B0503040102020104" pitchFamily="34" charset="0"/>
              </a:rPr>
              <a:t>CFA et la sensibilisation de l’ensemble de nos </a:t>
            </a:r>
            <a:r>
              <a:rPr lang="fr-FR" b="1" dirty="0" smtClean="0">
                <a:latin typeface="Euphemia" panose="020B0503040102020104" pitchFamily="34" charset="0"/>
              </a:rPr>
              <a:t>populations </a:t>
            </a:r>
            <a:r>
              <a:rPr lang="fr-FR" b="1" dirty="0">
                <a:latin typeface="Euphemia" panose="020B0503040102020104" pitchFamily="34" charset="0"/>
              </a:rPr>
              <a:t>urbaines et rurales est d’une nécessité absolue.</a:t>
            </a:r>
          </a:p>
          <a:p>
            <a:r>
              <a:rPr lang="fr-FR" dirty="0">
                <a:latin typeface="Euphemia" panose="020B0503040102020104" pitchFamily="34" charset="0"/>
              </a:rPr>
              <a:t>La décentralisation peut commencer à tout </a:t>
            </a:r>
            <a:r>
              <a:rPr lang="fr-FR" dirty="0" smtClean="0">
                <a:latin typeface="Euphemia" panose="020B0503040102020104" pitchFamily="34" charset="0"/>
              </a:rPr>
              <a:t>moment </a:t>
            </a:r>
            <a:r>
              <a:rPr lang="fr-FR" dirty="0">
                <a:latin typeface="Euphemia" panose="020B0503040102020104" pitchFamily="34" charset="0"/>
              </a:rPr>
              <a:t>sur </a:t>
            </a:r>
            <a:r>
              <a:rPr lang="fr-FR" dirty="0" smtClean="0">
                <a:latin typeface="Euphemia" panose="020B0503040102020104" pitchFamily="34" charset="0"/>
              </a:rPr>
              <a:t>décisions </a:t>
            </a:r>
            <a:r>
              <a:rPr lang="fr-FR" dirty="0">
                <a:latin typeface="Euphemia" panose="020B0503040102020104" pitchFamily="34" charset="0"/>
              </a:rPr>
              <a:t>du CDN. </a:t>
            </a:r>
            <a:endParaRPr lang="fr-FR" dirty="0" smtClean="0">
              <a:latin typeface="Euphemia" panose="020B0503040102020104" pitchFamily="34" charset="0"/>
            </a:endParaRPr>
          </a:p>
          <a:p>
            <a:r>
              <a:rPr lang="fr-FR" dirty="0" smtClean="0">
                <a:latin typeface="Euphemia" panose="020B0503040102020104" pitchFamily="34" charset="0"/>
              </a:rPr>
              <a:t>Elle </a:t>
            </a:r>
            <a:r>
              <a:rPr lang="fr-FR" dirty="0">
                <a:latin typeface="Euphemia" panose="020B0503040102020104" pitchFamily="34" charset="0"/>
              </a:rPr>
              <a:t>devient obligatoire dès l’obtention </a:t>
            </a:r>
            <a:r>
              <a:rPr lang="fr-FR" dirty="0" smtClean="0">
                <a:latin typeface="Euphemia" panose="020B0503040102020104" pitchFamily="34" charset="0"/>
              </a:rPr>
              <a:t>du </a:t>
            </a:r>
            <a:r>
              <a:rPr lang="fr-FR" dirty="0">
                <a:latin typeface="Euphemia" panose="020B0503040102020104" pitchFamily="34" charset="0"/>
              </a:rPr>
              <a:t>récépissé.</a:t>
            </a:r>
          </a:p>
          <a:p>
            <a:r>
              <a:rPr lang="fr-FR" dirty="0">
                <a:latin typeface="Euphemia" panose="020B0503040102020104" pitchFamily="34" charset="0"/>
              </a:rPr>
              <a:t>Ce sont des Prérogatives du CDN, qui désignera les </a:t>
            </a:r>
            <a:r>
              <a:rPr lang="fr-FR" dirty="0" smtClean="0">
                <a:latin typeface="Euphemia" panose="020B0503040102020104" pitchFamily="34" charset="0"/>
              </a:rPr>
              <a:t>membres </a:t>
            </a:r>
            <a:r>
              <a:rPr lang="fr-FR" dirty="0">
                <a:latin typeface="Euphemia" panose="020B0503040102020104" pitchFamily="34" charset="0"/>
              </a:rPr>
              <a:t>disponibles pour la tâche et qui, ensuite fera un </a:t>
            </a:r>
            <a:r>
              <a:rPr lang="fr-FR" dirty="0" smtClean="0">
                <a:latin typeface="Euphemia" panose="020B0503040102020104" pitchFamily="34" charset="0"/>
              </a:rPr>
              <a:t>Compte </a:t>
            </a:r>
            <a:r>
              <a:rPr lang="fr-FR" dirty="0">
                <a:latin typeface="Euphemia" panose="020B0503040102020104" pitchFamily="34" charset="0"/>
              </a:rPr>
              <a:t>rendus de la mise en place des </a:t>
            </a:r>
            <a:endParaRPr lang="fr-FR" dirty="0" smtClean="0">
              <a:latin typeface="Euphemia" panose="020B0503040102020104" pitchFamily="34" charset="0"/>
            </a:endParaRPr>
          </a:p>
          <a:p>
            <a:r>
              <a:rPr lang="fr-FR" b="1" dirty="0" smtClean="0">
                <a:latin typeface="Euphemia" panose="020B0503040102020104" pitchFamily="34" charset="0"/>
              </a:rPr>
              <a:t>comités </a:t>
            </a:r>
            <a:r>
              <a:rPr lang="fr-FR" b="1" dirty="0">
                <a:latin typeface="Euphemia" panose="020B0503040102020104" pitchFamily="34" charset="0"/>
              </a:rPr>
              <a:t>régionaux </a:t>
            </a:r>
            <a:r>
              <a:rPr lang="fr-FR" b="1" dirty="0" smtClean="0">
                <a:latin typeface="Euphemia" panose="020B0503040102020104" pitchFamily="34" charset="0"/>
              </a:rPr>
              <a:t>et </a:t>
            </a:r>
            <a:r>
              <a:rPr lang="fr-FR" b="1" dirty="0">
                <a:latin typeface="Euphemia" panose="020B0503040102020104" pitchFamily="34" charset="0"/>
              </a:rPr>
              <a:t>des </a:t>
            </a:r>
            <a:endParaRPr lang="fr-FR" b="1" dirty="0" smtClean="0">
              <a:latin typeface="Euphemia" panose="020B0503040102020104" pitchFamily="34" charset="0"/>
            </a:endParaRPr>
          </a:p>
          <a:p>
            <a:r>
              <a:rPr lang="fr-FR" b="1" dirty="0" smtClean="0">
                <a:latin typeface="Euphemia" panose="020B0503040102020104" pitchFamily="34" charset="0"/>
              </a:rPr>
              <a:t>sous-comités </a:t>
            </a:r>
            <a:r>
              <a:rPr lang="fr-FR" b="1" dirty="0">
                <a:latin typeface="Euphemia" panose="020B0503040102020104" pitchFamily="34" charset="0"/>
              </a:rPr>
              <a:t>locaux.</a:t>
            </a:r>
          </a:p>
          <a:p>
            <a:endParaRPr lang="fr-FR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04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/>
              <a:t>Information &amp; sensibilisation des membres sur la monnaie coloniale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8827" y="2403083"/>
            <a:ext cx="10371551" cy="37722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2400" dirty="0">
                <a:latin typeface="Euphemia" panose="020B0503040102020104" pitchFamily="34" charset="0"/>
              </a:rPr>
              <a:t>Les membres du Mouvement sont les vecteurs de </a:t>
            </a:r>
            <a:r>
              <a:rPr lang="fr-FR" sz="2400" dirty="0" smtClean="0">
                <a:latin typeface="Euphemia" panose="020B0503040102020104" pitchFamily="34" charset="0"/>
              </a:rPr>
              <a:t>communication</a:t>
            </a:r>
            <a:r>
              <a:rPr lang="fr-FR" sz="2400" dirty="0">
                <a:latin typeface="Euphemia" panose="020B0503040102020104" pitchFamily="34" charset="0"/>
              </a:rPr>
              <a:t>. Et à ce titre ils ont un rôle important dans </a:t>
            </a:r>
            <a:r>
              <a:rPr lang="fr-FR" sz="2400" dirty="0" smtClean="0">
                <a:latin typeface="Euphemia" panose="020B0503040102020104" pitchFamily="34" charset="0"/>
              </a:rPr>
              <a:t>la </a:t>
            </a:r>
            <a:r>
              <a:rPr lang="fr-FR" sz="2400" dirty="0">
                <a:latin typeface="Euphemia" panose="020B0503040102020104" pitchFamily="34" charset="0"/>
              </a:rPr>
              <a:t>réussite des activités du Mouvement. Ils sont la vitrine </a:t>
            </a:r>
            <a:r>
              <a:rPr lang="fr-FR" sz="2400" dirty="0" smtClean="0">
                <a:latin typeface="Euphemia" panose="020B0503040102020104" pitchFamily="34" charset="0"/>
              </a:rPr>
              <a:t>extérieure </a:t>
            </a:r>
            <a:r>
              <a:rPr lang="fr-FR" sz="2400" dirty="0">
                <a:latin typeface="Euphemia" panose="020B0503040102020104" pitchFamily="34" charset="0"/>
              </a:rPr>
              <a:t>du Mouvement et la maitrise parfaite des </a:t>
            </a:r>
            <a:r>
              <a:rPr lang="fr-FR" sz="2400" dirty="0" smtClean="0">
                <a:latin typeface="Euphemia" panose="020B0503040102020104" pitchFamily="34" charset="0"/>
              </a:rPr>
              <a:t>principes </a:t>
            </a:r>
            <a:r>
              <a:rPr lang="fr-FR" sz="2400" dirty="0">
                <a:latin typeface="Euphemia" panose="020B0503040102020104" pitchFamily="34" charset="0"/>
              </a:rPr>
              <a:t>de </a:t>
            </a:r>
            <a:r>
              <a:rPr lang="fr-FR" sz="2400" dirty="0" smtClean="0">
                <a:latin typeface="Euphemia" panose="020B0503040102020104" pitchFamily="34" charset="0"/>
              </a:rPr>
              <a:t>fonctionnement </a:t>
            </a:r>
            <a:r>
              <a:rPr lang="fr-FR" sz="2400" dirty="0">
                <a:latin typeface="Euphemia" panose="020B0503040102020104" pitchFamily="34" charset="0"/>
              </a:rPr>
              <a:t>de la monnaie coloniale est </a:t>
            </a:r>
            <a:r>
              <a:rPr lang="fr-FR" sz="2400" dirty="0" smtClean="0">
                <a:latin typeface="Euphemia" panose="020B0503040102020104" pitchFamily="34" charset="0"/>
              </a:rPr>
              <a:t>impérative</a:t>
            </a:r>
            <a:r>
              <a:rPr lang="fr-FR" sz="2400" dirty="0">
                <a:latin typeface="Euphemia" panose="020B05030401020201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400" dirty="0">
                <a:latin typeface="Euphemia" panose="020B0503040102020104" pitchFamily="34" charset="0"/>
              </a:rPr>
              <a:t>A cet effet, des séances de formations seront organisées en </a:t>
            </a:r>
            <a:r>
              <a:rPr lang="fr-FR" sz="2400" dirty="0" smtClean="0">
                <a:latin typeface="Euphemia" panose="020B0503040102020104" pitchFamily="34" charset="0"/>
              </a:rPr>
              <a:t>vue </a:t>
            </a:r>
            <a:r>
              <a:rPr lang="fr-FR" sz="2400" dirty="0">
                <a:latin typeface="Euphemia" panose="020B0503040102020104" pitchFamily="34" charset="0"/>
              </a:rPr>
              <a:t>d’informer et sensibiliser les membres sur les enjeux </a:t>
            </a:r>
            <a:r>
              <a:rPr lang="fr-FR" sz="2400" dirty="0" smtClean="0">
                <a:latin typeface="Euphemia" panose="020B0503040102020104" pitchFamily="34" charset="0"/>
              </a:rPr>
              <a:t>du </a:t>
            </a:r>
            <a:r>
              <a:rPr lang="fr-FR" sz="2400" dirty="0">
                <a:latin typeface="Euphemia" panose="020B0503040102020104" pitchFamily="34" charset="0"/>
              </a:rPr>
              <a:t>Franc CFA.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r-FR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33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Information &amp; sensibilisation des membres sur la monnaie coloniale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277824"/>
            <a:ext cx="8825659" cy="3416300"/>
          </a:xfrm>
        </p:spPr>
        <p:txBody>
          <a:bodyPr>
            <a:noAutofit/>
          </a:bodyPr>
          <a:lstStyle/>
          <a:p>
            <a:r>
              <a:rPr lang="fr-FR" dirty="0">
                <a:latin typeface="Euphemia" panose="020B0503040102020104" pitchFamily="34" charset="0"/>
              </a:rPr>
              <a:t>Les formations peuvent commencées à tout moment après </a:t>
            </a:r>
            <a:r>
              <a:rPr lang="fr-FR" dirty="0" smtClean="0">
                <a:latin typeface="Euphemia" panose="020B0503040102020104" pitchFamily="34" charset="0"/>
              </a:rPr>
              <a:t>la </a:t>
            </a:r>
            <a:r>
              <a:rPr lang="fr-FR" dirty="0">
                <a:latin typeface="Euphemia" panose="020B0503040102020104" pitchFamily="34" charset="0"/>
              </a:rPr>
              <a:t>mise en place </a:t>
            </a:r>
            <a:r>
              <a:rPr lang="fr-FR" dirty="0" smtClean="0">
                <a:latin typeface="Euphemia" panose="020B0503040102020104" pitchFamily="34" charset="0"/>
              </a:rPr>
              <a:t>du CDN. </a:t>
            </a:r>
            <a:endParaRPr lang="fr-FR" dirty="0">
              <a:latin typeface="Euphemia" panose="020B0503040102020104" pitchFamily="34" charset="0"/>
            </a:endParaRPr>
          </a:p>
          <a:p>
            <a:r>
              <a:rPr lang="fr-FR" dirty="0">
                <a:latin typeface="Euphemia" panose="020B0503040102020104" pitchFamily="34" charset="0"/>
              </a:rPr>
              <a:t>Les premières formations </a:t>
            </a:r>
            <a:r>
              <a:rPr lang="fr-FR" dirty="0" smtClean="0">
                <a:latin typeface="Euphemia" panose="020B0503040102020104" pitchFamily="34" charset="0"/>
              </a:rPr>
              <a:t>doivent </a:t>
            </a:r>
            <a:r>
              <a:rPr lang="fr-FR" dirty="0">
                <a:latin typeface="Euphemia" panose="020B0503040102020104" pitchFamily="34" charset="0"/>
              </a:rPr>
              <a:t>se tenir au plus tard 1(un) mois après la mise en </a:t>
            </a:r>
            <a:r>
              <a:rPr lang="fr-FR" dirty="0" smtClean="0">
                <a:latin typeface="Euphemia" panose="020B0503040102020104" pitchFamily="34" charset="0"/>
              </a:rPr>
              <a:t>place </a:t>
            </a:r>
            <a:r>
              <a:rPr lang="fr-FR" dirty="0">
                <a:latin typeface="Euphemia" panose="020B0503040102020104" pitchFamily="34" charset="0"/>
              </a:rPr>
              <a:t>du </a:t>
            </a:r>
            <a:r>
              <a:rPr lang="fr-FR" dirty="0" smtClean="0">
                <a:latin typeface="Euphemia" panose="020B0503040102020104" pitchFamily="34" charset="0"/>
              </a:rPr>
              <a:t>CDN.</a:t>
            </a:r>
            <a:endParaRPr lang="fr-FR" dirty="0">
              <a:latin typeface="Euphemia" panose="020B0503040102020104" pitchFamily="34" charset="0"/>
            </a:endParaRPr>
          </a:p>
          <a:p>
            <a:r>
              <a:rPr lang="fr-FR" dirty="0">
                <a:latin typeface="Euphemia" panose="020B0503040102020104" pitchFamily="34" charset="0"/>
              </a:rPr>
              <a:t>Le </a:t>
            </a:r>
            <a:r>
              <a:rPr lang="fr-FR" dirty="0" smtClean="0">
                <a:latin typeface="Euphemia" panose="020B0503040102020104" pitchFamily="34" charset="0"/>
              </a:rPr>
              <a:t>comptes rendus </a:t>
            </a:r>
            <a:r>
              <a:rPr lang="fr-FR" dirty="0">
                <a:latin typeface="Euphemia" panose="020B0503040102020104" pitchFamily="34" charset="0"/>
              </a:rPr>
              <a:t>feront </a:t>
            </a:r>
            <a:r>
              <a:rPr lang="fr-FR" dirty="0" smtClean="0">
                <a:latin typeface="Euphemia" panose="020B0503040102020104" pitchFamily="34" charset="0"/>
              </a:rPr>
              <a:t>ressortir:</a:t>
            </a:r>
          </a:p>
          <a:p>
            <a:r>
              <a:rPr lang="fr-FR" b="1" dirty="0">
                <a:latin typeface="Euphemia" panose="020B0503040102020104" pitchFamily="34" charset="0"/>
              </a:rPr>
              <a:t>L</a:t>
            </a:r>
            <a:r>
              <a:rPr lang="fr-FR" b="1" dirty="0" smtClean="0">
                <a:latin typeface="Euphemia" panose="020B0503040102020104" pitchFamily="34" charset="0"/>
              </a:rPr>
              <a:t>e nombre </a:t>
            </a:r>
            <a:r>
              <a:rPr lang="fr-FR" b="1" dirty="0">
                <a:latin typeface="Euphemia" panose="020B0503040102020104" pitchFamily="34" charset="0"/>
              </a:rPr>
              <a:t>de séances </a:t>
            </a:r>
            <a:r>
              <a:rPr lang="fr-FR" b="1" dirty="0" smtClean="0">
                <a:latin typeface="Euphemia" panose="020B0503040102020104" pitchFamily="34" charset="0"/>
              </a:rPr>
              <a:t>tenues, </a:t>
            </a:r>
          </a:p>
          <a:p>
            <a:r>
              <a:rPr lang="fr-FR" b="1" dirty="0" smtClean="0">
                <a:latin typeface="Euphemia" panose="020B0503040102020104" pitchFamily="34" charset="0"/>
              </a:rPr>
              <a:t>Les rapports </a:t>
            </a:r>
            <a:r>
              <a:rPr lang="fr-FR" b="1" dirty="0">
                <a:latin typeface="Euphemia" panose="020B0503040102020104" pitchFamily="34" charset="0"/>
              </a:rPr>
              <a:t>de </a:t>
            </a:r>
            <a:r>
              <a:rPr lang="fr-FR" b="1" dirty="0" smtClean="0">
                <a:latin typeface="Euphemia" panose="020B0503040102020104" pitchFamily="34" charset="0"/>
              </a:rPr>
              <a:t>séances et </a:t>
            </a:r>
            <a:r>
              <a:rPr lang="fr-FR" b="1" dirty="0">
                <a:latin typeface="Euphemia" panose="020B0503040102020104" pitchFamily="34" charset="0"/>
              </a:rPr>
              <a:t>les </a:t>
            </a:r>
            <a:r>
              <a:rPr lang="fr-FR" b="1" dirty="0" smtClean="0">
                <a:latin typeface="Euphemia" panose="020B0503040102020104" pitchFamily="34" charset="0"/>
              </a:rPr>
              <a:t>documents utilisés.</a:t>
            </a:r>
            <a:endParaRPr lang="fr-FR" b="1" dirty="0">
              <a:latin typeface="Euphemia" panose="020B0503040102020104" pitchFamily="34" charset="0"/>
            </a:endParaRPr>
          </a:p>
          <a:p>
            <a:r>
              <a:rPr lang="fr-FR" dirty="0">
                <a:latin typeface="Euphemia" panose="020B0503040102020104" pitchFamily="34" charset="0"/>
              </a:rPr>
              <a:t>Les chargés à la réalisation des </a:t>
            </a:r>
            <a:r>
              <a:rPr lang="fr-FR" dirty="0" smtClean="0">
                <a:latin typeface="Euphemia" panose="020B0503040102020104" pitchFamily="34" charset="0"/>
              </a:rPr>
              <a:t>formations sont: </a:t>
            </a:r>
            <a:endParaRPr lang="fr-FR" dirty="0">
              <a:latin typeface="Euphemia" panose="020B0503040102020104" pitchFamily="34" charset="0"/>
            </a:endParaRPr>
          </a:p>
          <a:p>
            <a:r>
              <a:rPr lang="fr-FR" dirty="0">
                <a:latin typeface="Euphemia" panose="020B0503040102020104" pitchFamily="34" charset="0"/>
              </a:rPr>
              <a:t>Secrétaire </a:t>
            </a:r>
            <a:r>
              <a:rPr lang="fr-FR" dirty="0" smtClean="0">
                <a:latin typeface="Euphemia" panose="020B0503040102020104" pitchFamily="34" charset="0"/>
              </a:rPr>
              <a:t>à </a:t>
            </a:r>
            <a:r>
              <a:rPr lang="fr-FR" dirty="0">
                <a:latin typeface="Euphemia" panose="020B0503040102020104" pitchFamily="34" charset="0"/>
              </a:rPr>
              <a:t>l’éducation et à la formation (ou poste similaire dans le </a:t>
            </a:r>
            <a:r>
              <a:rPr lang="fr-FR" dirty="0" smtClean="0">
                <a:latin typeface="Euphemia" panose="020B0503040102020104" pitchFamily="34" charset="0"/>
              </a:rPr>
              <a:t>CDN), </a:t>
            </a:r>
            <a:endParaRPr lang="fr-FR" dirty="0">
              <a:latin typeface="Euphemia" panose="020B0503040102020104" pitchFamily="34" charset="0"/>
            </a:endParaRPr>
          </a:p>
          <a:p>
            <a:r>
              <a:rPr lang="fr-FR" dirty="0">
                <a:latin typeface="Euphemia" panose="020B0503040102020104" pitchFamily="34" charset="0"/>
              </a:rPr>
              <a:t>Secrétaire à la </a:t>
            </a:r>
            <a:r>
              <a:rPr lang="fr-FR" dirty="0" smtClean="0">
                <a:latin typeface="Euphemia" panose="020B0503040102020104" pitchFamily="34" charset="0"/>
              </a:rPr>
              <a:t>communication,</a:t>
            </a:r>
            <a:endParaRPr lang="fr-FR" dirty="0">
              <a:latin typeface="Euphemia" panose="020B0503040102020104" pitchFamily="34" charset="0"/>
            </a:endParaRPr>
          </a:p>
          <a:p>
            <a:r>
              <a:rPr lang="fr-FR" dirty="0">
                <a:latin typeface="Euphemia" panose="020B0503040102020104" pitchFamily="34" charset="0"/>
              </a:rPr>
              <a:t>Secrétaire à l’organisation (ou poste similaire dans le </a:t>
            </a:r>
            <a:r>
              <a:rPr lang="fr-FR" dirty="0" smtClean="0">
                <a:latin typeface="Euphemia" panose="020B0503040102020104" pitchFamily="34" charset="0"/>
              </a:rPr>
              <a:t>CDN</a:t>
            </a:r>
            <a:r>
              <a:rPr lang="fr-FR" dirty="0">
                <a:latin typeface="Euphemia" panose="020B0503040102020104" pitchFamily="34" charset="0"/>
              </a:rPr>
              <a:t>)</a:t>
            </a:r>
          </a:p>
          <a:p>
            <a:endParaRPr lang="fr-FR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07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/>
              <a:t>Journée d’information et de sensibilisation de la population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dirty="0">
                <a:latin typeface="Euphemia" panose="020B0503040102020104" pitchFamily="34" charset="0"/>
              </a:rPr>
              <a:t>Dans la quête </a:t>
            </a:r>
            <a:r>
              <a:rPr lang="fr-FR" sz="2400" dirty="0" smtClean="0">
                <a:latin typeface="Euphemia" panose="020B0503040102020104" pitchFamily="34" charset="0"/>
              </a:rPr>
              <a:t>de </a:t>
            </a:r>
            <a:r>
              <a:rPr lang="fr-FR" sz="2400" dirty="0">
                <a:latin typeface="Euphemia" panose="020B0503040102020104" pitchFamily="34" charset="0"/>
              </a:rPr>
              <a:t>nos objectifs, nous devons aller vers la </a:t>
            </a:r>
            <a:r>
              <a:rPr lang="fr-FR" sz="2400" dirty="0" smtClean="0">
                <a:latin typeface="Euphemia" panose="020B0503040102020104" pitchFamily="34" charset="0"/>
              </a:rPr>
              <a:t>population</a:t>
            </a:r>
            <a:r>
              <a:rPr lang="fr-FR" sz="2400" dirty="0">
                <a:latin typeface="Euphemia" panose="020B05030401020201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fr-FR" sz="2400" dirty="0">
                <a:latin typeface="Euphemia" panose="020B0503040102020104" pitchFamily="34" charset="0"/>
              </a:rPr>
              <a:t>Nos marchés locaux, supermarchés, banques, </a:t>
            </a:r>
            <a:r>
              <a:rPr lang="fr-FR" sz="2400" dirty="0" smtClean="0">
                <a:latin typeface="Euphemia" panose="020B0503040102020104" pitchFamily="34" charset="0"/>
              </a:rPr>
              <a:t>Universités</a:t>
            </a:r>
            <a:r>
              <a:rPr lang="fr-FR" sz="2400" dirty="0">
                <a:latin typeface="Euphemia" panose="020B0503040102020104" pitchFamily="34" charset="0"/>
              </a:rPr>
              <a:t>... </a:t>
            </a:r>
            <a:r>
              <a:rPr lang="fr-FR" sz="2400" dirty="0" smtClean="0">
                <a:latin typeface="Euphemia" panose="020B0503040102020104" pitchFamily="34" charset="0"/>
              </a:rPr>
              <a:t>embrassent </a:t>
            </a:r>
            <a:r>
              <a:rPr lang="fr-FR" sz="2400" dirty="0">
                <a:latin typeface="Euphemia" panose="020B0503040102020104" pitchFamily="34" charset="0"/>
              </a:rPr>
              <a:t>beaucoup de monde. </a:t>
            </a:r>
            <a:r>
              <a:rPr lang="fr-FR" sz="2400" dirty="0" smtClean="0">
                <a:latin typeface="Euphemia" panose="020B0503040102020104" pitchFamily="34" charset="0"/>
              </a:rPr>
              <a:t>Des hauts lieux d’échanges</a:t>
            </a:r>
            <a:r>
              <a:rPr lang="fr-FR" sz="2400" dirty="0">
                <a:latin typeface="Euphemia" panose="020B0503040102020104" pitchFamily="34" charset="0"/>
              </a:rPr>
              <a:t> </a:t>
            </a:r>
            <a:r>
              <a:rPr lang="fr-FR" sz="2400" dirty="0" smtClean="0">
                <a:latin typeface="Euphemia" panose="020B0503040102020104" pitchFamily="34" charset="0"/>
              </a:rPr>
              <a:t>monétaires</a:t>
            </a:r>
            <a:r>
              <a:rPr lang="fr-FR" sz="2400" dirty="0">
                <a:latin typeface="Euphemia" panose="020B0503040102020104" pitchFamily="34" charset="0"/>
              </a:rPr>
              <a:t> </a:t>
            </a:r>
            <a:r>
              <a:rPr lang="fr-FR" sz="2400" dirty="0" smtClean="0">
                <a:latin typeface="Euphemia" panose="020B0503040102020104" pitchFamily="34" charset="0"/>
              </a:rPr>
              <a:t>et </a:t>
            </a:r>
            <a:r>
              <a:rPr lang="fr-FR" sz="2400" dirty="0">
                <a:latin typeface="Euphemia" panose="020B0503040102020104" pitchFamily="34" charset="0"/>
              </a:rPr>
              <a:t>du savoir.</a:t>
            </a:r>
          </a:p>
          <a:p>
            <a:pPr marL="0" indent="0" algn="just">
              <a:buNone/>
            </a:pPr>
            <a:r>
              <a:rPr lang="fr-FR" sz="2400" dirty="0">
                <a:latin typeface="Euphemia" panose="020B0503040102020104" pitchFamily="34" charset="0"/>
              </a:rPr>
              <a:t>Les CDN développeront de moyens appropriés de </a:t>
            </a:r>
            <a:r>
              <a:rPr lang="fr-FR" sz="2400" dirty="0" smtClean="0">
                <a:latin typeface="Euphemia" panose="020B0503040102020104" pitchFamily="34" charset="0"/>
              </a:rPr>
              <a:t>communication </a:t>
            </a:r>
            <a:r>
              <a:rPr lang="fr-FR" sz="2400" dirty="0">
                <a:latin typeface="Euphemia" panose="020B0503040102020104" pitchFamily="34" charset="0"/>
              </a:rPr>
              <a:t>pour </a:t>
            </a:r>
            <a:r>
              <a:rPr lang="fr-FR" sz="2400" dirty="0" smtClean="0">
                <a:latin typeface="Euphemia" panose="020B0503040102020104" pitchFamily="34" charset="0"/>
              </a:rPr>
              <a:t>chaque </a:t>
            </a:r>
            <a:r>
              <a:rPr lang="fr-FR" sz="2400" dirty="0">
                <a:latin typeface="Euphemia" panose="020B0503040102020104" pitchFamily="34" charset="0"/>
              </a:rPr>
              <a:t>population </a:t>
            </a:r>
            <a:r>
              <a:rPr lang="fr-FR" sz="2400" dirty="0" smtClean="0">
                <a:latin typeface="Euphemia" panose="020B0503040102020104" pitchFamily="34" charset="0"/>
              </a:rPr>
              <a:t>cible.</a:t>
            </a:r>
            <a:endParaRPr lang="fr-FR" sz="2400" dirty="0">
              <a:latin typeface="Euphemia" panose="020B0503040102020104" pitchFamily="34" charset="0"/>
            </a:endParaRPr>
          </a:p>
          <a:p>
            <a:pPr marL="0" indent="0" algn="just">
              <a:buNone/>
            </a:pPr>
            <a:endParaRPr lang="fr-FR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810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Journée d’information et de sensibilisation de la population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>
                <a:latin typeface="Euphemia" panose="020B0503040102020104" pitchFamily="34" charset="0"/>
              </a:rPr>
              <a:t>Cette activité peut commencer à tout moment dès que le </a:t>
            </a:r>
            <a:r>
              <a:rPr lang="fr-FR" sz="2400" dirty="0" smtClean="0">
                <a:latin typeface="Euphemia" panose="020B0503040102020104" pitchFamily="34" charset="0"/>
              </a:rPr>
              <a:t>CDN </a:t>
            </a:r>
            <a:r>
              <a:rPr lang="fr-FR" sz="2400" dirty="0">
                <a:latin typeface="Euphemia" panose="020B0503040102020104" pitchFamily="34" charset="0"/>
              </a:rPr>
              <a:t>se sent apte à la conduire.</a:t>
            </a:r>
          </a:p>
          <a:p>
            <a:pPr algn="just"/>
            <a:r>
              <a:rPr lang="fr-FR" sz="2400" dirty="0">
                <a:latin typeface="Euphemia" panose="020B0503040102020104" pitchFamily="34" charset="0"/>
              </a:rPr>
              <a:t>Le CDN </a:t>
            </a:r>
            <a:r>
              <a:rPr lang="fr-FR" sz="2400" dirty="0" smtClean="0">
                <a:latin typeface="Euphemia" panose="020B0503040102020104" pitchFamily="34" charset="0"/>
              </a:rPr>
              <a:t>désignera </a:t>
            </a:r>
            <a:r>
              <a:rPr lang="fr-FR" sz="2400" dirty="0">
                <a:latin typeface="Euphemia" panose="020B0503040102020104" pitchFamily="34" charset="0"/>
              </a:rPr>
              <a:t>les volontaires pour aller sur le terrain, </a:t>
            </a:r>
            <a:r>
              <a:rPr lang="fr-FR" sz="2400" dirty="0" smtClean="0">
                <a:latin typeface="Euphemia" panose="020B0503040102020104" pitchFamily="34" charset="0"/>
              </a:rPr>
              <a:t>ils </a:t>
            </a:r>
            <a:r>
              <a:rPr lang="fr-FR" sz="2400" dirty="0">
                <a:latin typeface="Euphemia" panose="020B0503040102020104" pitchFamily="34" charset="0"/>
              </a:rPr>
              <a:t>peuvent être membres du CDN ou simple membres du </a:t>
            </a:r>
            <a:r>
              <a:rPr lang="fr-FR" sz="2400" dirty="0" smtClean="0">
                <a:latin typeface="Euphemia" panose="020B0503040102020104" pitchFamily="34" charset="0"/>
              </a:rPr>
              <a:t>Mouvement</a:t>
            </a:r>
            <a:r>
              <a:rPr lang="fr-FR" sz="2400" dirty="0">
                <a:latin typeface="Euphemia" panose="020B0503040102020104" pitchFamily="34" charset="0"/>
              </a:rPr>
              <a:t>.</a:t>
            </a:r>
          </a:p>
          <a:p>
            <a:pPr algn="just"/>
            <a:r>
              <a:rPr lang="fr-FR" sz="2400" dirty="0">
                <a:latin typeface="Euphemia" panose="020B0503040102020104" pitchFamily="34" charset="0"/>
              </a:rPr>
              <a:t>A </a:t>
            </a:r>
            <a:r>
              <a:rPr lang="fr-FR" sz="2400" dirty="0" smtClean="0">
                <a:latin typeface="Euphemia" panose="020B0503040102020104" pitchFamily="34" charset="0"/>
              </a:rPr>
              <a:t>l’occasion de cette journée, </a:t>
            </a:r>
            <a:r>
              <a:rPr lang="fr-FR" sz="2400" dirty="0">
                <a:latin typeface="Euphemia" panose="020B0503040102020104" pitchFamily="34" charset="0"/>
              </a:rPr>
              <a:t>des tracts, </a:t>
            </a:r>
            <a:r>
              <a:rPr lang="fr-FR" sz="2400" dirty="0" smtClean="0">
                <a:latin typeface="Euphemia" panose="020B0503040102020104" pitchFamily="34" charset="0"/>
              </a:rPr>
              <a:t>tee-shirt</a:t>
            </a:r>
            <a:r>
              <a:rPr lang="fr-FR" sz="2400" dirty="0">
                <a:latin typeface="Euphemia" panose="020B0503040102020104" pitchFamily="34" charset="0"/>
              </a:rPr>
              <a:t>, </a:t>
            </a:r>
          </a:p>
          <a:p>
            <a:pPr algn="just"/>
            <a:r>
              <a:rPr lang="fr-FR" sz="2400" dirty="0">
                <a:latin typeface="Euphemia" panose="020B0503040102020104" pitchFamily="34" charset="0"/>
              </a:rPr>
              <a:t>dépliants ou autres gadgets à l’effigie du Mouvement </a:t>
            </a:r>
            <a:r>
              <a:rPr lang="fr-FR" sz="2400" dirty="0" smtClean="0">
                <a:latin typeface="Euphemia" panose="020B0503040102020104" pitchFamily="34" charset="0"/>
              </a:rPr>
              <a:t>seront </a:t>
            </a:r>
            <a:r>
              <a:rPr lang="fr-FR" sz="2400" dirty="0">
                <a:latin typeface="Euphemia" panose="020B0503040102020104" pitchFamily="34" charset="0"/>
              </a:rPr>
              <a:t>distribués.</a:t>
            </a:r>
          </a:p>
          <a:p>
            <a:pPr algn="just"/>
            <a:endParaRPr lang="fr-FR" sz="2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092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</TotalTime>
  <Words>1359</Words>
  <Application>Microsoft Office PowerPoint</Application>
  <PresentationFormat>Grand écran</PresentationFormat>
  <Paragraphs>93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Euphemia</vt:lpstr>
      <vt:lpstr>Wingdings 3</vt:lpstr>
      <vt:lpstr>Direction Ion</vt:lpstr>
      <vt:lpstr>Suivie &amp; Evaluation des activités du CDN</vt:lpstr>
      <vt:lpstr>Demande et obtention du récépissé</vt:lpstr>
      <vt:lpstr>Ouverture d’un compte bancaire</vt:lpstr>
      <vt:lpstr>Elaboration &amp; adoption du plan d’action</vt:lpstr>
      <vt:lpstr>Décentralisation du mouvement dans le pays</vt:lpstr>
      <vt:lpstr>Information &amp; sensibilisation des membres sur la monnaie coloniale</vt:lpstr>
      <vt:lpstr>Information &amp; sensibilisation des membres sur la monnaie coloniale</vt:lpstr>
      <vt:lpstr>Journée d’information et de sensibilisation de la population</vt:lpstr>
      <vt:lpstr>Journée d’information et de sensibilisation de la population</vt:lpstr>
      <vt:lpstr>Rencontres &amp; échanges d’idées avec les OSC et les acteurs syndicaux</vt:lpstr>
      <vt:lpstr>Rencontres &amp; échanges d’idées avec les OSC et les acteurs syndicaux</vt:lpstr>
      <vt:lpstr>Rencontres et échanges d’idées avec les acteurs politiques</vt:lpstr>
      <vt:lpstr>Rencontres &amp; échanges d’idées avec les entreprises locales et nationales</vt:lpstr>
      <vt:lpstr>Participation aux émission Radio, TV et publication d’articles de presse</vt:lpstr>
      <vt:lpstr>Journée de promotion des produits locaux</vt:lpstr>
      <vt:lpstr>Semaine de la promotion de la bonne gouvernance</vt:lpstr>
      <vt:lpstr>Congrès National</vt:lpstr>
      <vt:lpstr>Conférence internationale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Suivie &amp; Evaluation des activités du CDN</dc:title>
  <dc:creator>user</dc:creator>
  <cp:lastModifiedBy>user</cp:lastModifiedBy>
  <cp:revision>8</cp:revision>
  <dcterms:created xsi:type="dcterms:W3CDTF">2018-06-20T10:21:50Z</dcterms:created>
  <dcterms:modified xsi:type="dcterms:W3CDTF">2018-06-20T11:50:58Z</dcterms:modified>
</cp:coreProperties>
</file>